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7" r:id="rId3"/>
    <p:sldId id="257" r:id="rId4"/>
    <p:sldId id="266" r:id="rId5"/>
    <p:sldId id="265" r:id="rId6"/>
    <p:sldId id="274" r:id="rId7"/>
    <p:sldId id="275" r:id="rId8"/>
    <p:sldId id="278" r:id="rId9"/>
    <p:sldId id="279" r:id="rId10"/>
    <p:sldId id="280" r:id="rId11"/>
    <p:sldId id="282" r:id="rId12"/>
    <p:sldId id="281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FB1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7" autoAdjust="0"/>
    <p:restoredTop sz="94605" autoAdjust="0"/>
  </p:normalViewPr>
  <p:slideViewPr>
    <p:cSldViewPr>
      <p:cViewPr>
        <p:scale>
          <a:sx n="70" d="100"/>
          <a:sy n="70" d="100"/>
        </p:scale>
        <p:origin x="-157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02066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21347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10026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083342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91388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8208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87414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96503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08265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10439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9740921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E396-C14C-45A4-A47F-76D078576B95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5CCA-5C44-4C06-8F8A-CB2008C66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59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cs typeface="Times New Roman" pitchFamily="18" charset="0"/>
              </a:rPr>
              <a:t>Государственная </a:t>
            </a:r>
            <a:r>
              <a:rPr lang="ru-RU" sz="2700" b="1" dirty="0">
                <a:cs typeface="Times New Roman" pitchFamily="18" charset="0"/>
              </a:rPr>
              <a:t>услуга по выдаче иностранным гражданам и лицам без гражданства разрешения на временное проживание в Российской Федерации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4192678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Marker trans="72000" size="71"/>
                    </a14:imgEffect>
                    <a14:imgEffect>
                      <a14:sharpenSoften amount="50000"/>
                    </a14:imgEffect>
                    <a14:imgEffect>
                      <a14:colorTemperature colorTemp="9625"/>
                    </a14:imgEffect>
                    <a14:imgEffect>
                      <a14:saturation sat="90000"/>
                    </a14:imgEffect>
                    <a14:imgEffect>
                      <a14:brightnessContrast bright="-10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20552" y="260648"/>
            <a:ext cx="1668284" cy="864096"/>
          </a:xfrm>
          <a:prstGeom prst="rect">
            <a:avLst/>
          </a:prstGeom>
          <a:gradFill flip="none" rotWithShape="1">
            <a:gsLst>
              <a:gs pos="36000">
                <a:srgbClr val="B6CAEA"/>
              </a:gs>
              <a:gs pos="6000">
                <a:schemeClr val="accent1">
                  <a:tint val="66000"/>
                  <a:satMod val="160000"/>
                </a:schemeClr>
              </a:gs>
              <a:gs pos="7000">
                <a:schemeClr val="accent1">
                  <a:tint val="66000"/>
                  <a:satMod val="160000"/>
                </a:schemeClr>
              </a:gs>
              <a:gs pos="6000">
                <a:schemeClr val="accent1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outerShdw blurRad="812800" dist="469900" dir="12960000" sx="103000" sy="103000" algn="ctr" rotWithShape="0">
              <a:schemeClr val="bg2"/>
            </a:outerShdw>
            <a:softEdge rad="1270000"/>
          </a:effectLst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3872880" y="40466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ГЛАВНОЕ УПРАВЛЕНИЕ </a:t>
            </a:r>
          </a:p>
          <a:p>
            <a:r>
              <a:rPr lang="ru-RU" b="1" dirty="0" smtClean="0"/>
              <a:t>ПО ВОПРОСАМ МИГРАЦИИ МВД РОССИИ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185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Дополнительные положения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35520" y="836712"/>
            <a:ext cx="3651280" cy="3240360"/>
          </a:xfrm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ru-RU" sz="1400" dirty="0">
                <a:cs typeface="Times New Roman" pitchFamily="18" charset="0"/>
              </a:rPr>
              <a:t>При выдаче разрешения на временное проживание иностранный гражданин подлежит обязательной государственной дактилоскопической регистрации.</a:t>
            </a:r>
          </a:p>
          <a:p>
            <a:pPr marL="0" indent="538163" algn="just">
              <a:buNone/>
            </a:pPr>
            <a:r>
              <a:rPr lang="ru-RU" sz="1400" dirty="0" smtClean="0">
                <a:cs typeface="Times New Roman" pitchFamily="18" charset="0"/>
              </a:rPr>
              <a:t>Иностранные </a:t>
            </a:r>
            <a:r>
              <a:rPr lang="ru-RU" sz="1400" dirty="0">
                <a:cs typeface="Times New Roman" pitchFamily="18" charset="0"/>
              </a:rPr>
              <a:t>граждане, проживающие в Российской Федерации на основании разрешения на временное проживание, подлежат регистрации по месту жительства и учету по месту пребывания в соответствии с Федеральным законом «О миграционном учете иностранных граждан и лиц без гражданства в Российской Федерации».</a:t>
            </a:r>
          </a:p>
          <a:p>
            <a:pPr marL="0" indent="538163" algn="just">
              <a:buNone/>
            </a:pPr>
            <a:endParaRPr lang="ru-RU" sz="1400" dirty="0">
              <a:cs typeface="Times New Roman" pitchFamily="18" charset="0"/>
            </a:endParaRPr>
          </a:p>
          <a:p>
            <a:pPr marL="0" indent="538163" algn="just">
              <a:buNone/>
            </a:pPr>
            <a:endParaRPr lang="ru-RU" sz="1400" dirty="0">
              <a:cs typeface="Times New Roman" pitchFamily="18" charset="0"/>
            </a:endParaRPr>
          </a:p>
          <a:p>
            <a:pPr marL="0" indent="538163" algn="just">
              <a:buNone/>
            </a:pPr>
            <a:endParaRPr lang="ru-RU" sz="1400" dirty="0">
              <a:cs typeface="Times New Roman" pitchFamily="18" charset="0"/>
            </a:endParaRPr>
          </a:p>
          <a:p>
            <a:pPr marL="0" indent="538163" algn="just">
              <a:buNone/>
            </a:pPr>
            <a:endParaRPr lang="ru-RU" sz="12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7888"/>
            <a:ext cx="4707891" cy="3096344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274360" y="4005064"/>
            <a:ext cx="835292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8163" algn="just">
              <a:buNone/>
            </a:pPr>
            <a:r>
              <a:rPr lang="ru-RU" sz="1400" dirty="0">
                <a:cs typeface="Times New Roman" pitchFamily="18" charset="0"/>
              </a:rPr>
              <a:t>Основанием для регистрации временно проживающего в Российской Федерации иностранного гражданина по месту жительства является наличие у данного лица права пользования жилым помещением, находящимся на территории Российской Федерации. Наличие указанного права определяется в соответствии с жилищным законодательством Российской Федерации</a:t>
            </a:r>
            <a:r>
              <a:rPr lang="ru-RU" sz="1400" dirty="0" smtClean="0">
                <a:cs typeface="Times New Roman" pitchFamily="18" charset="0"/>
              </a:rPr>
              <a:t>.</a:t>
            </a:r>
          </a:p>
          <a:p>
            <a:pPr marL="0" indent="538163" algn="just">
              <a:buNone/>
            </a:pPr>
            <a:r>
              <a:rPr lang="ru-RU" sz="1400" dirty="0">
                <a:cs typeface="Times New Roman" pitchFamily="18" charset="0"/>
              </a:rPr>
              <a:t>В случае если иностранный гражданин, оформивший в установленном порядке разрешение на временное проживание, не имеет документов, подтверждающих его право пользования жилым помещением, он обязан в порядке, предусмотренном Федеральным законом «О миграционном учете иностранных граждан и лиц без гражданства в Российской Федерации» и Правилами осуществления миграционного учета иностранных граждан и лиц без гражданства в Российской Федерации, утвержденными постановлением Правительства Российской Федерации от 15 января 2007 г. № 9, встать на учет по месту пребывания.</a:t>
            </a:r>
          </a:p>
          <a:p>
            <a:pPr marL="0" indent="538163" algn="just">
              <a:buNone/>
            </a:pPr>
            <a:endParaRPr lang="ru-RU" sz="1400" dirty="0">
              <a:cs typeface="Times New Roman" pitchFamily="18" charset="0"/>
            </a:endParaRPr>
          </a:p>
          <a:p>
            <a:pPr marL="0" indent="538163" algn="just">
              <a:buNone/>
            </a:pPr>
            <a:endParaRPr lang="ru-RU" sz="1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55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548680"/>
          </a:xfrm>
        </p:spPr>
        <p:txBody>
          <a:bodyPr>
            <a:normAutofit/>
          </a:bodyPr>
          <a:lstStyle/>
          <a:p>
            <a:r>
              <a:rPr lang="ru-RU" sz="2000" b="1" dirty="0"/>
              <a:t>Дополнительные положения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548680"/>
            <a:ext cx="3651280" cy="4032448"/>
          </a:xfrm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ru-RU" sz="1400" dirty="0" smtClean="0">
                <a:cs typeface="Times New Roman" pitchFamily="18" charset="0"/>
              </a:rPr>
              <a:t>Временно проживающий в Российской Федерации иностранный гражданин в течение двух месяцев со дня истечения очередного года со дня получения им разрешения на временное проживание обязан лично или с использованием информационно-телекоммуникационных сетей общего пользования, в том числе сети Интернет, включая единый портал государственных и муниципальных услуг, подавать в территориальное подразделение МВД России по месту получения разрешения на временное проживание уведомление о подтверждении своего проживания в Российской Федерации (далее – уведомление), форма которого утверждена постановлением Правительства </a:t>
            </a:r>
            <a:r>
              <a:rPr lang="ru-RU" sz="1400" dirty="0">
                <a:cs typeface="Times New Roman" pitchFamily="18" charset="0"/>
              </a:rPr>
              <a:t>Российской Федерации от 17 января 2007 г. № 21 с приложением справки о доходах</a:t>
            </a:r>
            <a:endParaRPr lang="ru-RU" sz="1400" dirty="0" smtClean="0">
              <a:cs typeface="Times New Roman" pitchFamily="18" charset="0"/>
            </a:endParaRPr>
          </a:p>
          <a:p>
            <a:pPr algn="just"/>
            <a:endParaRPr lang="ru-RU" sz="1100" dirty="0">
              <a:cs typeface="Times New Roman" pitchFamily="18" charset="0"/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251520" y="5013176"/>
            <a:ext cx="8435280" cy="1653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cs typeface="Times New Roman" pitchFamily="18" charset="0"/>
              </a:rPr>
              <a:t>Внимание!  </a:t>
            </a:r>
          </a:p>
          <a:p>
            <a:pPr marL="0" indent="538163" algn="just">
              <a:buFont typeface="Arial" pitchFamily="34" charset="0"/>
              <a:buNone/>
            </a:pPr>
            <a:r>
              <a:rPr lang="ru-RU" sz="1400" dirty="0" smtClean="0">
                <a:cs typeface="Times New Roman" pitchFamily="18" charset="0"/>
              </a:rPr>
              <a:t>Неподача иностранным гражданином уведомления о подтверждении своего проживания в Российской Федерации является основанием для его привлечения к административной ответственности в соответствии со статьей 18.8 Кодекса Российской Федерации об административных правонарушениях.</a:t>
            </a:r>
          </a:p>
          <a:p>
            <a:pPr marL="0" indent="538163" algn="just">
              <a:buFont typeface="Arial" pitchFamily="34" charset="0"/>
              <a:buNone/>
            </a:pPr>
            <a:r>
              <a:rPr lang="ru-RU" sz="1400" dirty="0" smtClean="0">
                <a:cs typeface="Times New Roman" pitchFamily="18" charset="0"/>
              </a:rPr>
              <a:t>Временно проживающий в Российской Федерации иностранный гражданин не вправе по собственному желанию избирать место своего проживания вне пределов субъекта Российской Федерации, на территории которого ему разрешено временное проживание.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402726"/>
            <a:ext cx="843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355600" algn="just"/>
            <a:r>
              <a:rPr lang="ru-RU" sz="1400" dirty="0" smtClean="0">
                <a:cs typeface="Times New Roman" pitchFamily="18" charset="0"/>
              </a:rPr>
              <a:t>                                                       , копии налоговой декларации или иного документа, подтверждающего размер и источник дохода данного иностранного гражданина за очередной год со дня получения им разрешения на временное проживание.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92696"/>
            <a:ext cx="477768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990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Порядок подтверждения наличия или отсутствия инфекционных заболеваний, представляющих опасность для окружающих и являющихся основанием для отказа в выдаче либо аннулирования разрешения на временное проживание иностранных граждан и лиц без гражданства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340768"/>
            <a:ext cx="3528392" cy="3960440"/>
          </a:xfrm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ru-RU" sz="1100" dirty="0">
                <a:cs typeface="Times New Roman" pitchFamily="18" charset="0"/>
              </a:rPr>
              <a:t>С 1 января 2016 г. применяется новая форма[1] медицинского заключения о наличии (об отсутствии) инфекционных заболеваний, представляющих опасность для окружающих и являющихся основанием для отказа в выдаче либо аннулирования разрешения на временное проживание иностранных граждан.</a:t>
            </a:r>
          </a:p>
          <a:p>
            <a:pPr marL="0" indent="538163" algn="just">
              <a:buNone/>
            </a:pPr>
            <a:r>
              <a:rPr lang="ru-RU" sz="1100" dirty="0" smtClean="0">
                <a:cs typeface="Times New Roman" pitchFamily="18" charset="0"/>
              </a:rPr>
              <a:t>Подтверждение </a:t>
            </a:r>
            <a:r>
              <a:rPr lang="ru-RU" sz="1100" dirty="0">
                <a:cs typeface="Times New Roman" pitchFamily="18" charset="0"/>
              </a:rPr>
              <a:t>наличия или отсутствия инфекционных заболеваний осуществляется в рамках медицинского освидетельствования, проводимого в медицинской организации либо иной организации, осуществляющей медицинскую деятельность, оказывающей первичную медико-санитарную помощь, независимо от организационно-правовой формы при наличии лицензии на осуществление медицинской деятельности, предусматривающей соответствующие работы (услуги</a:t>
            </a:r>
            <a:r>
              <a:rPr lang="ru-RU" sz="1100" dirty="0" smtClean="0">
                <a:cs typeface="Times New Roman" pitchFamily="18" charset="0"/>
              </a:rPr>
              <a:t>). Сертификат </a:t>
            </a:r>
            <a:r>
              <a:rPr lang="ru-RU" sz="1100" dirty="0">
                <a:cs typeface="Times New Roman" pitchFamily="18" charset="0"/>
              </a:rPr>
              <a:t>об отсутствии у иностранного гражданина заболевания, вызываемого вирусом иммунодефицита человека (ВИЧ-инфекции) и медицинское заключение действительны в течение трех месяцев с даты их выдачи.</a:t>
            </a:r>
          </a:p>
          <a:p>
            <a:pPr marL="0" indent="0" algn="just">
              <a:buNone/>
            </a:pPr>
            <a:endParaRPr lang="ru-RU" sz="11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12776"/>
            <a:ext cx="4747291" cy="3528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5517232"/>
            <a:ext cx="8518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cs typeface="Times New Roman" pitchFamily="18" charset="0"/>
              </a:rPr>
              <a:t>_________________________</a:t>
            </a:r>
            <a:endParaRPr lang="ru-RU" sz="1100" dirty="0">
              <a:cs typeface="Times New Roman" pitchFamily="18" charset="0"/>
            </a:endParaRPr>
          </a:p>
          <a:p>
            <a:pPr algn="just"/>
            <a:r>
              <a:rPr lang="ru-RU" sz="1100" dirty="0">
                <a:cs typeface="Times New Roman" pitchFamily="18" charset="0"/>
              </a:rPr>
              <a:t>[1] Приказ Минздрава России от 29 июня 2015 г. № 384н «Об утверждении Перечня инфекционных заболеваний, представляющих опасность для окружающих и являющихся основанием для отказа в выдаче либо аннулирования разрешения на временное проживание иностранных граждан и лиц без гражданства, или вида на жительство, или патента, или разрешения на работу в Российской Федерации, а также порядка подтверждения их наличия или отсутствия, а также формы медицинского заключения о наличии (об отсутствии) указанных заболеваний</a:t>
            </a:r>
            <a:r>
              <a:rPr lang="ru-RU" sz="1100" dirty="0" smtClean="0">
                <a:cs typeface="Times New Roman" pitchFamily="18" charset="0"/>
              </a:rPr>
              <a:t>»</a:t>
            </a: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39872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Алгоритм оказания государственной услуги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06" y="609090"/>
            <a:ext cx="5132188" cy="5975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486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Что представляет собой разрешение на временное проживание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2448272"/>
          </a:xfrm>
        </p:spPr>
        <p:txBody>
          <a:bodyPr>
            <a:noAutofit/>
          </a:bodyPr>
          <a:lstStyle/>
          <a:p>
            <a:pPr marL="173038" indent="-173038" algn="just"/>
            <a:r>
              <a:rPr lang="ru-RU" sz="1100" dirty="0">
                <a:cs typeface="Times New Roman" pitchFamily="18" charset="0"/>
              </a:rPr>
              <a:t>Иностранному гражданину разрешение на временное проживание оформляется в виде отметки установленной формы в документе, удостоверяющем личность.</a:t>
            </a:r>
          </a:p>
          <a:p>
            <a:pPr marL="173038" indent="-173038" algn="just"/>
            <a:endParaRPr lang="ru-RU" sz="1100" dirty="0">
              <a:cs typeface="Times New Roman" pitchFamily="18" charset="0"/>
            </a:endParaRPr>
          </a:p>
          <a:p>
            <a:pPr marL="173038" indent="-173038" algn="just"/>
            <a:r>
              <a:rPr lang="ru-RU" sz="1100" dirty="0">
                <a:cs typeface="Times New Roman" pitchFamily="18" charset="0"/>
              </a:rPr>
              <a:t>Лицу без гражданства, не имеющему документа, удостоверяющего личность, выдается разрешение на временное проживание в виде документа по установленной форме.</a:t>
            </a:r>
          </a:p>
          <a:p>
            <a:pPr marL="173038" indent="-173038" algn="just"/>
            <a:endParaRPr lang="ru-RU" sz="1100" dirty="0">
              <a:cs typeface="Times New Roman" pitchFamily="18" charset="0"/>
            </a:endParaRPr>
          </a:p>
          <a:p>
            <a:pPr marL="173038" indent="-173038" algn="just"/>
            <a:r>
              <a:rPr lang="ru-RU" sz="1100" dirty="0">
                <a:cs typeface="Times New Roman" pitchFamily="18" charset="0"/>
              </a:rPr>
              <a:t>Разрешение на временное проживание лица без гражданства в Российской Федерации является документом, удостоверяющим личность лица без гражданства. Разрешение на временное проживание оформляется иностранному гражданину независимо от возраста.</a:t>
            </a:r>
          </a:p>
          <a:p>
            <a:pPr marL="173038" indent="-173038" algn="just"/>
            <a:endParaRPr lang="ru-RU" sz="1100" dirty="0">
              <a:cs typeface="Times New Roman" pitchFamily="18" charset="0"/>
            </a:endParaRPr>
          </a:p>
          <a:p>
            <a:pPr marL="173038" indent="-173038" algn="just"/>
            <a:r>
              <a:rPr lang="ru-RU" sz="1100" dirty="0">
                <a:cs typeface="Times New Roman" pitchFamily="18" charset="0"/>
              </a:rPr>
              <a:t>Иностранному гражданину, не достигшему 18-летнего возраста, разрешение на временное проживание оформляется в виде отметки на свободной странице документов, удостоверяющих личность каждого из родителей (одного из них), получивших разрешение на временное проживание.</a:t>
            </a:r>
          </a:p>
          <a:p>
            <a:pPr algn="just"/>
            <a:endParaRPr lang="ru-RU" sz="1100" dirty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212976"/>
            <a:ext cx="2484756" cy="344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56992"/>
            <a:ext cx="56166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cs typeface="Times New Roman" pitchFamily="18" charset="0"/>
              </a:rPr>
              <a:t>При наличии у ребенка документа, удостоверяющего личность, разрешение на временное проживание в виде отметки оформляется также на свободной странице этого документа.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100" dirty="0"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cs typeface="Times New Roman" pitchFamily="18" charset="0"/>
              </a:rPr>
              <a:t>Лицу без гражданства разрешение в виде отметки оформляется только в его документе, удостоверяющем личность. По истечении срока действия этого документа лицу без гражданства на оставшийся срок действия разрешения выдается разрешение на временное проживание лица без гражданства в Российской Федерации.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100" dirty="0"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100" dirty="0"/>
          </a:p>
        </p:txBody>
      </p:sp>
    </p:spTree>
    <p:extLst>
      <p:ext uri="{BB962C8B-B14F-4D97-AF65-F5344CB8AC3E}">
        <p14:creationId xmlns="" xmlns:p14="http://schemas.microsoft.com/office/powerpoint/2010/main" val="3533164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+mn-lt"/>
                <a:cs typeface="Times New Roman" pitchFamily="18" charset="0"/>
              </a:rPr>
              <a:t>Общие положения</a:t>
            </a:r>
            <a:endParaRPr lang="ru-RU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ru-RU" sz="1100" b="1" dirty="0" smtClean="0">
                <a:cs typeface="Times New Roman" pitchFamily="18" charset="0"/>
              </a:rPr>
              <a:t>Разрешение на временное проживание — подтверждение права иностранного гражданина временно проживать в Российской Федерации до получения вида на жительство, оформленное в виде отметки в документе, удостоверяющем личность иностранного гражданина, либо в виде документа установленной формы, выдаваемого в Российской Федерации лицу без гражданства, не имеющему документа, удостоверяющего его личность.</a:t>
            </a:r>
          </a:p>
          <a:p>
            <a:pPr marL="0" indent="538163" algn="just">
              <a:buNone/>
            </a:pPr>
            <a:r>
              <a:rPr lang="ru-RU" sz="1100" dirty="0" smtClean="0">
                <a:cs typeface="Times New Roman" pitchFamily="18" charset="0"/>
              </a:rPr>
              <a:t>Срок </a:t>
            </a:r>
            <a:r>
              <a:rPr lang="ru-RU" sz="1100" dirty="0">
                <a:cs typeface="Times New Roman" pitchFamily="18" charset="0"/>
              </a:rPr>
              <a:t>действия разрешения на временное проживание составляет три года, продление разрешения на временное проживание законодательством Российской Федерации не предусмотрено.</a:t>
            </a:r>
          </a:p>
          <a:p>
            <a:pPr marL="0" indent="533400" algn="just">
              <a:buNone/>
            </a:pPr>
            <a:r>
              <a:rPr lang="ru-RU" sz="1100" dirty="0" smtClean="0">
                <a:cs typeface="Times New Roman" pitchFamily="18" charset="0"/>
              </a:rPr>
              <a:t>Институт </a:t>
            </a:r>
            <a:r>
              <a:rPr lang="ru-RU" sz="1100" dirty="0">
                <a:cs typeface="Times New Roman" pitchFamily="18" charset="0"/>
              </a:rPr>
              <a:t>временного проживания введен </a:t>
            </a:r>
            <a:r>
              <a:rPr lang="ru-RU" sz="1100" dirty="0" smtClean="0">
                <a:cs typeface="Times New Roman" pitchFamily="18" charset="0"/>
              </a:rPr>
              <a:t>в </a:t>
            </a:r>
            <a:r>
              <a:rPr lang="ru-RU" sz="1100" dirty="0">
                <a:cs typeface="Times New Roman" pitchFamily="18" charset="0"/>
              </a:rPr>
              <a:t>2002 году Федеральным законом от 25 июля 2002 г</a:t>
            </a:r>
            <a:r>
              <a:rPr lang="ru-RU" sz="1100" dirty="0" smtClean="0">
                <a:cs typeface="Times New Roman" pitchFamily="18" charset="0"/>
              </a:rPr>
              <a:t>.</a:t>
            </a:r>
            <a:br>
              <a:rPr lang="ru-RU" sz="1100" dirty="0" smtClean="0">
                <a:cs typeface="Times New Roman" pitchFamily="18" charset="0"/>
              </a:rPr>
            </a:br>
            <a:r>
              <a:rPr lang="ru-RU" sz="1100" dirty="0" smtClean="0">
                <a:cs typeface="Times New Roman" pitchFamily="18" charset="0"/>
              </a:rPr>
              <a:t>№ </a:t>
            </a:r>
            <a:r>
              <a:rPr lang="ru-RU" sz="1100" dirty="0">
                <a:cs typeface="Times New Roman" pitchFamily="18" charset="0"/>
              </a:rPr>
              <a:t>115-ФЗ «О правовом положении иностранных граждан в Российской Федерации»(далее — Федеральный закон) и рассматривается законодателем как этап к получению иностранным гражданином </a:t>
            </a:r>
            <a:r>
              <a:rPr lang="ru-RU" sz="1100" dirty="0" smtClean="0">
                <a:cs typeface="Times New Roman" pitchFamily="18" charset="0"/>
              </a:rPr>
              <a:t>вида на жительство </a:t>
            </a:r>
            <a:r>
              <a:rPr lang="ru-RU" sz="1100" dirty="0">
                <a:cs typeface="Times New Roman" pitchFamily="18" charset="0"/>
              </a:rPr>
              <a:t>в Российской Федерации</a:t>
            </a:r>
            <a:r>
              <a:rPr lang="ru-RU" sz="1100" dirty="0" smtClean="0">
                <a:cs typeface="Times New Roman" pitchFamily="18" charset="0"/>
              </a:rPr>
              <a:t>.</a:t>
            </a:r>
            <a:endParaRPr lang="ru-RU" sz="11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85" y="2996952"/>
            <a:ext cx="5063629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54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700" b="1" dirty="0">
                <a:cs typeface="Times New Roman" pitchFamily="18" charset="0"/>
              </a:rPr>
              <a:t>Общие положения</a:t>
            </a:r>
            <a:endParaRPr lang="ru-RU" sz="27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ru-RU" sz="1000" dirty="0">
                <a:cs typeface="Times New Roman" pitchFamily="18" charset="0"/>
              </a:rPr>
              <a:t>В соответствии со статьей 6 Федерального закона разрешение на временное проживание может быть выдано иностранному гражданину в пределах квоты</a:t>
            </a:r>
            <a:r>
              <a:rPr lang="ru-RU" sz="1000" dirty="0" smtClean="0">
                <a:cs typeface="Times New Roman" pitchFamily="18" charset="0"/>
              </a:rPr>
              <a:t>, которая ежегодно  утверждается </a:t>
            </a:r>
            <a:r>
              <a:rPr lang="ru-RU" sz="1000" dirty="0">
                <a:cs typeface="Times New Roman" pitchFamily="18" charset="0"/>
              </a:rPr>
              <a:t>Правительством Российской </a:t>
            </a:r>
            <a:r>
              <a:rPr lang="ru-RU" sz="1000" dirty="0" smtClean="0">
                <a:cs typeface="Times New Roman" pitchFamily="18" charset="0"/>
              </a:rPr>
              <a:t>Федерации для каждого </a:t>
            </a:r>
            <a:r>
              <a:rPr lang="ru-RU" sz="1000" dirty="0">
                <a:cs typeface="Times New Roman" pitchFamily="18" charset="0"/>
              </a:rPr>
              <a:t>субъекта Российской Федерации.</a:t>
            </a:r>
          </a:p>
          <a:p>
            <a:pPr marL="0" indent="538163" algn="just">
              <a:buNone/>
            </a:pPr>
            <a:r>
              <a:rPr lang="ru-RU" sz="1000" dirty="0" smtClean="0">
                <a:cs typeface="Times New Roman" pitchFamily="18" charset="0"/>
              </a:rPr>
              <a:t>Если </a:t>
            </a:r>
            <a:r>
              <a:rPr lang="ru-RU" sz="1000" dirty="0">
                <a:cs typeface="Times New Roman" pitchFamily="18" charset="0"/>
              </a:rPr>
              <a:t>квота исчерпана, заявление о выдаче разрешения на временное проживание к рассмотрению не принимается.</a:t>
            </a:r>
          </a:p>
          <a:p>
            <a:pPr marL="0" indent="538163" algn="just">
              <a:buNone/>
            </a:pPr>
            <a:r>
              <a:rPr lang="ru-RU" sz="1000" dirty="0" smtClean="0">
                <a:cs typeface="Times New Roman" pitchFamily="18" charset="0"/>
              </a:rPr>
              <a:t>Федеральным </a:t>
            </a:r>
            <a:r>
              <a:rPr lang="ru-RU" sz="1000" dirty="0">
                <a:cs typeface="Times New Roman" pitchFamily="18" charset="0"/>
              </a:rPr>
              <a:t>законом определены категории иностранных граждан, которым разрешение на временное проживание </a:t>
            </a:r>
            <a:r>
              <a:rPr lang="ru-RU" sz="1000" dirty="0" smtClean="0">
                <a:cs typeface="Times New Roman" pitchFamily="18" charset="0"/>
              </a:rPr>
              <a:t>может быть </a:t>
            </a:r>
            <a:r>
              <a:rPr lang="ru-RU" sz="1000" dirty="0">
                <a:cs typeface="Times New Roman" pitchFamily="18" charset="0"/>
              </a:rPr>
              <a:t>выдано без учета квоты.</a:t>
            </a:r>
          </a:p>
          <a:p>
            <a:pPr marL="0" indent="538163" algn="just">
              <a:buNone/>
            </a:pPr>
            <a:r>
              <a:rPr lang="ru-RU" sz="1000" dirty="0" smtClean="0">
                <a:cs typeface="Times New Roman" pitchFamily="18" charset="0"/>
              </a:rPr>
              <a:t>Так</a:t>
            </a:r>
            <a:r>
              <a:rPr lang="ru-RU" sz="1000" dirty="0">
                <a:cs typeface="Times New Roman" pitchFamily="18" charset="0"/>
              </a:rPr>
              <a:t>, без учета квоты разрешение на временное проживание может быть выдано иностранному гражданину: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1</a:t>
            </a:r>
            <a:r>
              <a:rPr lang="ru-RU" sz="1000" dirty="0">
                <a:cs typeface="Times New Roman" pitchFamily="18" charset="0"/>
              </a:rPr>
              <a:t>) родившемуся на территории РСФСР и состоявшему в прошлом в гражданстве СССР или родившемуся на территории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2</a:t>
            </a:r>
            <a:r>
              <a:rPr lang="ru-RU" sz="1000" dirty="0">
                <a:cs typeface="Times New Roman" pitchFamily="18" charset="0"/>
              </a:rPr>
              <a:t>) признанному нетрудоспособным и имеющему дееспособных сына или дочь, состоящих в гражданстве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3</a:t>
            </a:r>
            <a:r>
              <a:rPr lang="ru-RU" sz="1000" dirty="0">
                <a:cs typeface="Times New Roman" pitchFamily="18" charset="0"/>
              </a:rPr>
              <a:t>) имеющему хотя бы одного нетрудоспособного родителя, состоящего в гражданстве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4</a:t>
            </a:r>
            <a:r>
              <a:rPr lang="ru-RU" sz="1000" dirty="0">
                <a:cs typeface="Times New Roman" pitchFamily="18" charset="0"/>
              </a:rPr>
              <a:t>) состоящему в браке с гражданином Российской Федерации, имеющим место жительства в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5</a:t>
            </a:r>
            <a:r>
              <a:rPr lang="ru-RU" sz="1000" dirty="0">
                <a:cs typeface="Times New Roman" pitchFamily="18" charset="0"/>
              </a:rPr>
              <a:t>) осуществившему инвестиции в Российской Федерации в размере, установленном Правительством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</a:t>
            </a:r>
            <a:r>
              <a:rPr lang="ru-RU" sz="1000" dirty="0">
                <a:cs typeface="Times New Roman" pitchFamily="18" charset="0"/>
              </a:rPr>
              <a:t>) поступившему на военную службу, на срок его военной службы;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6.1</a:t>
            </a:r>
            <a:r>
              <a:rPr lang="ru-RU" sz="1000" dirty="0">
                <a:cs typeface="Times New Roman" pitchFamily="18" charset="0"/>
              </a:rPr>
              <a:t>) являющемуся участником Государственной программы по оказанию содействия добровольному переселению в Российскую Федерацию соотечественников, проживающих за рубежом, и членам его семьи, переселяющимся совместно с ним в Российскую Федерацию;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6.2</a:t>
            </a:r>
            <a:r>
              <a:rPr lang="ru-RU" sz="1000" dirty="0">
                <a:cs typeface="Times New Roman" pitchFamily="18" charset="0"/>
              </a:rPr>
              <a:t>) имеющему ребенка, состоящего в гражданстве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6.3</a:t>
            </a:r>
            <a:r>
              <a:rPr lang="ru-RU" sz="1000" dirty="0">
                <a:cs typeface="Times New Roman" pitchFamily="18" charset="0"/>
              </a:rPr>
              <a:t>) имеющему сына или дочь, достигших возраста восемнадцати лет, состоящих в гражданстве Российской Федерации и решением суда, вступившим в законную силу, признанных недееспособными либо ограниченными в дееспособности;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6.4</a:t>
            </a:r>
            <a:r>
              <a:rPr lang="ru-RU" sz="1000" dirty="0">
                <a:cs typeface="Times New Roman" pitchFamily="18" charset="0"/>
              </a:rPr>
              <a:t>) не достигшему возраста восемнадцати лет, получающему разрешение на временное проживание совместно с родителем (усыновителем, опекуном, попечителем) — иностранным гражданином, указанным в вышеперечисленных пунктах 1–6.3;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6.5</a:t>
            </a:r>
            <a:r>
              <a:rPr lang="ru-RU" sz="1000" dirty="0">
                <a:cs typeface="Times New Roman" pitchFamily="18" charset="0"/>
              </a:rPr>
              <a:t>) не достигшему возраста восемнадцати лет, получающему разрешение на временное проживание по заявлению родителя (усыновителя, опекуна, попечителя) — гражданина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6.6</a:t>
            </a:r>
            <a:r>
              <a:rPr lang="ru-RU" sz="1000" dirty="0">
                <a:cs typeface="Times New Roman" pitchFamily="18" charset="0"/>
              </a:rPr>
              <a:t>) достигшему возраста восемнадцати лет, в соответствии с законодательством иностранного государства признанному недееспособным либо ограниченным в дееспособности, получающему разрешение на временное проживание совместно с родителем (усыновителем, опекуном, попечителем) — иностранным гражданином, указанным в вышеперечисленных пунктах 1–6.3;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6.7</a:t>
            </a:r>
            <a:r>
              <a:rPr lang="ru-RU" sz="1000" dirty="0">
                <a:cs typeface="Times New Roman" pitchFamily="18" charset="0"/>
              </a:rPr>
              <a:t>) достигшему возраста восемнадцати лет, в соответствии с законодательством иностранного государства признанному недееспособным либо ограниченным в дееспособности, получающему разрешение на временное проживание по заявлению родителя (усыновителя, опекуна, попечителя) — гражданина Российской Федерации;</a:t>
            </a:r>
          </a:p>
          <a:p>
            <a:pPr marL="538163" indent="0" algn="just">
              <a:buNone/>
            </a:pPr>
            <a:r>
              <a:rPr lang="ru-RU" sz="1000" dirty="0" smtClean="0">
                <a:cs typeface="Times New Roman" pitchFamily="18" charset="0"/>
              </a:rPr>
              <a:t>7</a:t>
            </a:r>
            <a:r>
              <a:rPr lang="ru-RU" sz="1000" dirty="0">
                <a:cs typeface="Times New Roman" pitchFamily="18" charset="0"/>
              </a:rPr>
              <a:t>) в иных случаях, предусмотренных федеральным законом.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69245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6328" y="17944"/>
            <a:ext cx="8229600" cy="72008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+mn-lt"/>
                <a:cs typeface="Times New Roman" pitchFamily="18" charset="0"/>
              </a:rPr>
              <a:t>Круг заявителей</a:t>
            </a:r>
            <a:endParaRPr lang="ru-RU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56" y="980728"/>
            <a:ext cx="4546848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>
                <a:cs typeface="Times New Roman" pitchFamily="18" charset="0"/>
              </a:rPr>
              <a:t>Заявителями являются:</a:t>
            </a:r>
          </a:p>
          <a:p>
            <a:pPr marL="274638" indent="-274638" algn="just"/>
            <a:r>
              <a:rPr lang="ru-RU" sz="1100" dirty="0" smtClean="0">
                <a:cs typeface="Times New Roman" pitchFamily="18" charset="0"/>
              </a:rPr>
              <a:t>иностранный </a:t>
            </a:r>
            <a:r>
              <a:rPr lang="ru-RU" sz="1100" dirty="0">
                <a:cs typeface="Times New Roman" pitchFamily="18" charset="0"/>
              </a:rPr>
              <a:t>гражданин или лицо без гражданства, </a:t>
            </a:r>
            <a:r>
              <a:rPr lang="ru-RU" sz="1100" dirty="0" smtClean="0">
                <a:cs typeface="Times New Roman" pitchFamily="18" charset="0"/>
              </a:rPr>
              <a:t>достигший</a:t>
            </a:r>
            <a:br>
              <a:rPr lang="ru-RU" sz="1100" dirty="0" smtClean="0">
                <a:cs typeface="Times New Roman" pitchFamily="18" charset="0"/>
              </a:rPr>
            </a:br>
            <a:r>
              <a:rPr lang="ru-RU" sz="1100" dirty="0" smtClean="0">
                <a:cs typeface="Times New Roman" pitchFamily="18" charset="0"/>
              </a:rPr>
              <a:t>18-летнего </a:t>
            </a:r>
            <a:r>
              <a:rPr lang="ru-RU" sz="1100" dirty="0">
                <a:cs typeface="Times New Roman" pitchFamily="18" charset="0"/>
              </a:rPr>
              <a:t>возраста, законно находящийся на территории Российской Федерации, обратившийся в </a:t>
            </a:r>
            <a:r>
              <a:rPr lang="ru-RU" sz="1100" dirty="0" smtClean="0">
                <a:cs typeface="Times New Roman" pitchFamily="18" charset="0"/>
              </a:rPr>
              <a:t>территориальное подразделение МВД </a:t>
            </a:r>
            <a:r>
              <a:rPr lang="ru-RU" sz="1100" dirty="0">
                <a:cs typeface="Times New Roman" pitchFamily="18" charset="0"/>
              </a:rPr>
              <a:t>России по месту предполагаемого проживания с заявлением о выдаче разрешения, в том числе в отношении получающего разрешение совместно с ним иностранного гражданина, не достигшего 18-летнего возраста, или признанного недееспособным или ограниченным в дееспособности, родителем, усыновителем, опекуном или попечителем которого он является;</a:t>
            </a:r>
          </a:p>
          <a:p>
            <a:pPr marL="274638" indent="-274638" algn="just"/>
            <a:r>
              <a:rPr lang="ru-RU" sz="1100" dirty="0" smtClean="0">
                <a:cs typeface="Times New Roman" pitchFamily="18" charset="0"/>
              </a:rPr>
              <a:t>иностранный </a:t>
            </a:r>
            <a:r>
              <a:rPr lang="ru-RU" sz="1100" dirty="0">
                <a:cs typeface="Times New Roman" pitchFamily="18" charset="0"/>
              </a:rPr>
              <a:t>гражданин, проживающий за пределами Российской Федерации, достигший 18-летнего возраста, лично обратившийся в дипломатическое представительство или консульское учреждение Российской Федерации в государстве своего проживания с заявлением о выдаче разрешения, в том числе в отношении получающего разрешение совместно с ним иностранного гражданина, не достигшего 18-летнего возраста, или признанного недееспособным или ограниченным в дееспособности, родителем, усыновителем, опекуном или попечителем которого он является</a:t>
            </a:r>
            <a:r>
              <a:rPr lang="ru-RU" sz="1100" dirty="0" smtClean="0">
                <a:cs typeface="Times New Roman" pitchFamily="18" charset="0"/>
              </a:rPr>
              <a:t>;</a:t>
            </a:r>
            <a:endParaRPr lang="ru-RU" sz="1100" dirty="0">
              <a:cs typeface="Times New Roman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4932040" y="1052736"/>
            <a:ext cx="397078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100" dirty="0"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28" y="1326704"/>
            <a:ext cx="4258816" cy="2880320"/>
          </a:xfrm>
          <a:prstGeom prst="rect">
            <a:avLst/>
          </a:prstGeom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145408" y="4437112"/>
            <a:ext cx="8853184" cy="1132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/>
            <a:r>
              <a:rPr lang="ru-RU" sz="1100" dirty="0">
                <a:cs typeface="Times New Roman" pitchFamily="18" charset="0"/>
              </a:rPr>
              <a:t>гражданин Российской Федерации или иностранный гражданин, проживающий на территории Российской Федерации на основании разрешения или вида на жительство, обратившийся в территориальное подразделение МВД России по месту своего жительства (пребывания) с заявлением о выдаче разрешения в отношении иностранного гражданина, не достигшего 18-летнего возраста, или признанного недееспособным или ограниченным в дееспособности, родителем, усыновителем, опекуном или попечителем которого он является.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21254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Заявление о выдаче разрешения на временное проживание и документы к рассмотрению не принимаются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1998508"/>
          </a:xfrm>
        </p:spPr>
        <p:txBody>
          <a:bodyPr>
            <a:noAutofit/>
          </a:bodyPr>
          <a:lstStyle/>
          <a:p>
            <a:pPr algn="just"/>
            <a:endParaRPr lang="ru-RU" sz="1100" dirty="0">
              <a:cs typeface="Times New Roman" pitchFamily="18" charset="0"/>
            </a:endParaRPr>
          </a:p>
          <a:p>
            <a:pPr marL="182563" indent="-182563" algn="just"/>
            <a:r>
              <a:rPr lang="ru-RU" sz="1100" dirty="0" smtClean="0">
                <a:cs typeface="Times New Roman" pitchFamily="18" charset="0"/>
              </a:rPr>
              <a:t>если </a:t>
            </a:r>
            <a:r>
              <a:rPr lang="ru-RU" sz="1100" dirty="0">
                <a:cs typeface="Times New Roman" pitchFamily="18" charset="0"/>
              </a:rPr>
              <a:t>иностранный гражданин удостоверяет свою личность документом, выданным в связи с его служебной или профессиональной деятельностью, в том числе паспортом моряка, или документом, срок действия которого менее 6 месяцев, или недействительным документом;</a:t>
            </a:r>
          </a:p>
          <a:p>
            <a:pPr marL="182563" indent="-182563" algn="just"/>
            <a:endParaRPr lang="ru-RU" sz="1100" dirty="0">
              <a:cs typeface="Times New Roman" pitchFamily="18" charset="0"/>
            </a:endParaRPr>
          </a:p>
          <a:p>
            <a:pPr marL="182563" indent="-182563" algn="just"/>
            <a:r>
              <a:rPr lang="ru-RU" sz="1100" dirty="0">
                <a:cs typeface="Times New Roman" pitchFamily="18" charset="0"/>
              </a:rPr>
              <a:t>если исчерпана квота, утвержденная Правительством Российской Федерации для соответствующего субъекта Российской Федерации;</a:t>
            </a:r>
          </a:p>
          <a:p>
            <a:pPr algn="just"/>
            <a:endParaRPr lang="ru-RU" sz="1100" dirty="0">
              <a:cs typeface="Times New Roman" pitchFamily="18" charset="0"/>
            </a:endParaRPr>
          </a:p>
          <a:p>
            <a:pPr marL="182563" indent="-182563" algn="just"/>
            <a:r>
              <a:rPr lang="ru-RU" sz="1100" dirty="0">
                <a:cs typeface="Times New Roman" pitchFamily="18" charset="0"/>
              </a:rPr>
              <a:t>если заявитель находится на территории Российской Федерации с нарушением установленного порядка пребывания (проживания);</a:t>
            </a:r>
          </a:p>
          <a:p>
            <a:pPr algn="just"/>
            <a:endParaRPr lang="ru-RU" sz="1100" dirty="0">
              <a:cs typeface="Times New Roman" pitchFamily="18" charset="0"/>
            </a:endParaRPr>
          </a:p>
          <a:p>
            <a:pPr marL="182563" indent="-182563" algn="just"/>
            <a:r>
              <a:rPr lang="ru-RU" sz="1100" dirty="0">
                <a:cs typeface="Times New Roman" pitchFamily="18" charset="0"/>
              </a:rPr>
              <a:t>если иностранный гражданин, прибывший в Российскую Федерацию в порядке, не требующем получения визы, не предъявил документ, удостоверяющий личность, и отсутствует информация об уплате им государственной пошлины за выдачу разрешения.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1196752"/>
            <a:ext cx="4104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 smtClean="0">
                <a:cs typeface="Times New Roman" pitchFamily="18" charset="0"/>
              </a:rPr>
              <a:t>если </a:t>
            </a:r>
            <a:r>
              <a:rPr lang="ru-RU" sz="1100" dirty="0">
                <a:cs typeface="Times New Roman" pitchFamily="18" charset="0"/>
              </a:rPr>
              <a:t>нарушены требования к форме и содержанию заявления о выдаче разрешения на временное проживание;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100" dirty="0"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cs typeface="Times New Roman" pitchFamily="18" charset="0"/>
              </a:rPr>
              <a:t>при наличии фактических ошибок в указанных заявителем персональных данных;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100" dirty="0"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cs typeface="Times New Roman" pitchFamily="18" charset="0"/>
              </a:rPr>
              <a:t>если отсутствуют документы, представление которых предусмотрено Административным регламентом предоставления Федеральной миграционной службой государственной услуги по выдаче иностранным гражданам и лицам без гражданства разрешения на временное проживание, утвержденным приказом ФМС России от 22 апреля 2013 г. № 214, за исключением подачи заявления в электронной форме с использованием единого портала</a:t>
            </a:r>
            <a:r>
              <a:rPr lang="ru-RU" sz="1100" dirty="0" smtClean="0">
                <a:cs typeface="Times New Roman" pitchFamily="18" charset="0"/>
              </a:rPr>
              <a:t>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100" dirty="0" smtClean="0"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100" dirty="0">
                <a:cs typeface="Times New Roman" pitchFamily="18" charset="0"/>
              </a:rPr>
              <a:t>если представленные документы не соответствуют установленным законодательством Российской Федерации требованиям;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ru-RU" sz="1100" dirty="0">
              <a:cs typeface="Times New Roman" pitchFamily="18" charset="0"/>
            </a:endParaRPr>
          </a:p>
          <a:p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2"/>
            <a:ext cx="4242792" cy="3137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4351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Срок рассмотрения </a:t>
            </a:r>
            <a:r>
              <a:rPr lang="ru-RU" sz="2000" b="1" dirty="0"/>
              <a:t>заявления о выдаче разрешения на временное проживание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52120" y="1484784"/>
            <a:ext cx="3250704" cy="4529257"/>
          </a:xfrm>
        </p:spPr>
        <p:txBody>
          <a:bodyPr>
            <a:noAutofit/>
          </a:bodyPr>
          <a:lstStyle/>
          <a:p>
            <a:pPr algn="just"/>
            <a:endParaRPr lang="ru-RU" sz="11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>
                <a:cs typeface="Times New Roman" pitchFamily="18" charset="0"/>
              </a:rPr>
              <a:t>Общий срок предоставления государственной услуги по выдаче разрешения на временное проживание составляет шесть месяцев со дня принятия заявления.</a:t>
            </a:r>
          </a:p>
          <a:p>
            <a:pPr algn="just"/>
            <a:endParaRPr lang="ru-RU" sz="11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>
                <a:cs typeface="Times New Roman" pitchFamily="18" charset="0"/>
              </a:rPr>
              <a:t>Срок предоставления государственной услуги по заявлению, поданному в дипломатическое представительство или консульское учреждение Российской Федерации иностранным гражданином, являющимся участником Государственной программы по оказанию содействия добровольному переселению в Российскую Федерацию соотечественников, проживающих за рубежом, и переселяющимися совместно с ним членами его семьи, составляет шестьдесят суток со дня поступления заявления о выдаче разрешения на временное проживание в территориальное подразделение МВД России.</a:t>
            </a:r>
          </a:p>
          <a:p>
            <a:pPr algn="just"/>
            <a:endParaRPr lang="ru-RU" sz="1100" dirty="0"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>
                <a:cs typeface="Times New Roman" pitchFamily="18" charset="0"/>
              </a:rPr>
              <a:t>Срок предоставления государственной услуги по заявлению иностранного гражданина, прибывшего в Российскую Федерацию в порядке, не требующем получения визы, составляет шестьдесят суток со дня принятия заявления.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8424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100" dirty="0">
                <a:cs typeface="Times New Roman" pitchFamily="18" charset="0"/>
              </a:rPr>
              <a:t>По результатам рассмотрения заявления о выдаче разрешения на временное проживание </a:t>
            </a:r>
            <a:r>
              <a:rPr lang="ru-RU" sz="1100" dirty="0" smtClean="0">
                <a:cs typeface="Times New Roman" pitchFamily="18" charset="0"/>
              </a:rPr>
              <a:t>территориальным органом</a:t>
            </a:r>
            <a:br>
              <a:rPr lang="ru-RU" sz="1100" dirty="0" smtClean="0">
                <a:cs typeface="Times New Roman" pitchFamily="18" charset="0"/>
              </a:rPr>
            </a:br>
            <a:r>
              <a:rPr lang="ru-RU" sz="1100" dirty="0" smtClean="0">
                <a:cs typeface="Times New Roman" pitchFamily="18" charset="0"/>
              </a:rPr>
              <a:t>МВД России принимается </a:t>
            </a:r>
            <a:r>
              <a:rPr lang="ru-RU" sz="1100" dirty="0">
                <a:cs typeface="Times New Roman" pitchFamily="18" charset="0"/>
              </a:rPr>
              <a:t>решение о выдаче либо об отказе в выдаче разрешения на временное проживание.</a:t>
            </a:r>
          </a:p>
          <a:p>
            <a:pPr indent="538163" algn="just"/>
            <a:r>
              <a:rPr lang="ru-RU" sz="1100" dirty="0" smtClean="0">
                <a:cs typeface="Times New Roman" pitchFamily="18" charset="0"/>
              </a:rPr>
              <a:t>Основания отказа в выдаче разрешения на временное проживание установлены статьей 7 Федерального закона.</a:t>
            </a:r>
            <a:endParaRPr lang="ru-RU" sz="110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6" y="1844824"/>
            <a:ext cx="5256584" cy="4454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017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Срок разрешения на временное проживание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199" y="5877272"/>
            <a:ext cx="8229600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cs typeface="Times New Roman" pitchFamily="18" charset="0"/>
              </a:rPr>
              <a:t>Разрешение на временное проживание выдается сроком на три года.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87" y="1069152"/>
            <a:ext cx="6832825" cy="4366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164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Размер государственной пошлины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cs typeface="Times New Roman" pitchFamily="18" charset="0"/>
              </a:rPr>
              <a:t>В соответствии со статьей 333.28 Налогового кодекса Российской Федерации за выдачу разрешения на временное проживание взимается государственная пошлина в размере 1600 </a:t>
            </a:r>
            <a:r>
              <a:rPr lang="ru-RU" sz="1800" dirty="0" smtClean="0">
                <a:cs typeface="Times New Roman" pitchFamily="18" charset="0"/>
              </a:rPr>
              <a:t>рублей (по состоянию на 2016 год)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2204864"/>
            <a:ext cx="5112568" cy="4033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480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1780</Words>
  <Application>Microsoft Office PowerPoint</Application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Государственная услуга по выдаче иностранным гражданам и лицам без гражданства разрешения на временное проживание в Российской Федерации</vt:lpstr>
      <vt:lpstr>Что представляет собой разрешение на временное проживание</vt:lpstr>
      <vt:lpstr>Общие положения</vt:lpstr>
      <vt:lpstr>Общие положения</vt:lpstr>
      <vt:lpstr>Круг заявителей</vt:lpstr>
      <vt:lpstr>Заявление о выдаче разрешения на временное проживание и документы к рассмотрению не принимаются</vt:lpstr>
      <vt:lpstr>Срок рассмотрения заявления о выдаче разрешения на временное проживание</vt:lpstr>
      <vt:lpstr>Срок разрешения на временное проживание</vt:lpstr>
      <vt:lpstr>Размер государственной пошлины</vt:lpstr>
      <vt:lpstr>Дополнительные положения</vt:lpstr>
      <vt:lpstr>Дополнительные положения</vt:lpstr>
      <vt:lpstr>Порядок подтверждения наличия или отсутствия инфекционных заболеваний, представляющих опасность для окружающих и являющихся основанием для отказа в выдаче либо аннулирования разрешения на временное проживание иностранных граждан и лиц без гражданства</vt:lpstr>
      <vt:lpstr>Алгоритм оказания государственной услуги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Капышева Наталья Сергеевна</dc:creator>
  <cp:lastModifiedBy>99-astepin</cp:lastModifiedBy>
  <cp:revision>64</cp:revision>
  <cp:lastPrinted>2016-11-08T08:13:23Z</cp:lastPrinted>
  <dcterms:created xsi:type="dcterms:W3CDTF">2016-09-13T13:12:50Z</dcterms:created>
  <dcterms:modified xsi:type="dcterms:W3CDTF">2016-11-21T10:57:47Z</dcterms:modified>
</cp:coreProperties>
</file>