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61" r:id="rId2"/>
    <p:sldId id="362" r:id="rId3"/>
    <p:sldId id="363" r:id="rId4"/>
    <p:sldId id="364" r:id="rId5"/>
    <p:sldId id="365" r:id="rId6"/>
    <p:sldId id="366" r:id="rId7"/>
    <p:sldId id="367" r:id="rId8"/>
    <p:sldId id="368" r:id="rId9"/>
  </p:sldIdLst>
  <p:sldSz cx="9144000" cy="6858000" type="screen4x3"/>
  <p:notesSz cx="10020300" cy="688816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25863"/>
    <a:srgbClr val="FDFCD4"/>
    <a:srgbClr val="F5EEC1"/>
    <a:srgbClr val="599E50"/>
    <a:srgbClr val="CC9900"/>
    <a:srgbClr val="E1BB2F"/>
    <a:srgbClr val="ECD85E"/>
    <a:srgbClr val="9494D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01" autoAdjust="0"/>
    <p:restoredTop sz="94775" autoAdjust="0"/>
  </p:normalViewPr>
  <p:slideViewPr>
    <p:cSldViewPr>
      <p:cViewPr>
        <p:scale>
          <a:sx n="60" d="100"/>
          <a:sy n="60" d="100"/>
        </p:scale>
        <p:origin x="-1740" y="-4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4342717" cy="344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75980" y="1"/>
            <a:ext cx="4342717" cy="344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429894A2-E5FF-4C27-AA49-738567FEF998}" type="datetimeFigureOut">
              <a:rPr lang="ru-RU"/>
              <a:pPr>
                <a:defRPr/>
              </a:pPr>
              <a:t>21.11.2016</a:t>
            </a:fld>
            <a:endParaRPr lang="ru-RU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6542308"/>
            <a:ext cx="4342717" cy="344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75980" y="6542308"/>
            <a:ext cx="4342717" cy="344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9C74E49A-15CE-43C9-804E-69586A1B79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790405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42717" cy="344247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75980" y="1"/>
            <a:ext cx="4342717" cy="344247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79AF628-B056-412C-8BB4-4FA656687A12}" type="datetimeFigureOut">
              <a:rPr lang="ru-RU"/>
              <a:pPr>
                <a:defRPr/>
              </a:pPr>
              <a:t>21.11.2016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287713" y="515938"/>
            <a:ext cx="3444875" cy="2584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001550" y="3271958"/>
            <a:ext cx="8017201" cy="3099835"/>
          </a:xfrm>
          <a:prstGeom prst="rect">
            <a:avLst/>
          </a:prstGeom>
        </p:spPr>
        <p:txBody>
          <a:bodyPr vert="horz" lIns="92446" tIns="46223" rIns="92446" bIns="46223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542308"/>
            <a:ext cx="4342717" cy="344247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75980" y="6542308"/>
            <a:ext cx="4342717" cy="344247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3C92F6B-DAEC-4465-BB84-3456848C69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561173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229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440A66E6-7039-42F5-9E5E-32DC69BD01D2}" type="slidenum">
              <a:rPr lang="ru-RU" smtClean="0"/>
              <a:pPr>
                <a:defRPr/>
              </a:pPr>
              <a:t>1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229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440A66E6-7039-42F5-9E5E-32DC69BD01D2}" type="slidenum">
              <a:rPr lang="ru-RU" smtClean="0"/>
              <a:pPr>
                <a:defRPr/>
              </a:pPr>
              <a:t>2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229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440A66E6-7039-42F5-9E5E-32DC69BD01D2}" type="slidenum">
              <a:rPr lang="ru-RU" smtClean="0"/>
              <a:pPr>
                <a:defRPr/>
              </a:pPr>
              <a:t>3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229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440A66E6-7039-42F5-9E5E-32DC69BD01D2}" type="slidenum">
              <a:rPr lang="ru-RU" smtClean="0"/>
              <a:pPr>
                <a:defRPr/>
              </a:pPr>
              <a:t>4</a:t>
            </a:fld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229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440A66E6-7039-42F5-9E5E-32DC69BD01D2}" type="slidenum">
              <a:rPr lang="ru-RU" smtClean="0"/>
              <a:pPr>
                <a:defRPr/>
              </a:pPr>
              <a:t>5</a:t>
            </a:fld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229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440A66E6-7039-42F5-9E5E-32DC69BD01D2}" type="slidenum">
              <a:rPr lang="ru-RU" smtClean="0"/>
              <a:pPr>
                <a:defRPr/>
              </a:pPr>
              <a:t>6</a:t>
            </a:fld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229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440A66E6-7039-42F5-9E5E-32DC69BD01D2}" type="slidenum">
              <a:rPr lang="ru-RU" smtClean="0"/>
              <a:pPr>
                <a:defRPr/>
              </a:pPr>
              <a:t>7</a:t>
            </a:fld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229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440A66E6-7039-42F5-9E5E-32DC69BD01D2}" type="slidenum">
              <a:rPr lang="ru-RU" smtClean="0"/>
              <a:pPr>
                <a:defRPr/>
              </a:pPr>
              <a:t>8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BFAA61-2E47-47C0-AB53-501C56FF12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31037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3C4EC2-503A-4348-9801-AC4A8584E5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6845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5EDD10-2764-4D2E-8EA5-F4C13B7293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22426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6BB6A2-C3F8-4F12-8A32-7CCB93BADD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58282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8206F6-C909-4239-AE58-99C3C32083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95984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F1458-2768-479D-B82C-6A2C5D5C24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86393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68A6BF-B5F0-47DF-BB6B-0F129A249E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01892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B15DC6-A05F-43A1-8995-10382BA5F1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38074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52ADEF-A8DB-4D87-B6C2-0EDE89C279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54219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714D38-BE57-4D1E-92BE-B8C7501949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87104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8D9882-D98D-4F07-924B-038D6078F5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65966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494DC"/>
            </a:gs>
            <a:gs pos="100000">
              <a:schemeClr val="accent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C14CC4C8-7E6D-4CF9-99F6-C4261C198C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DCEBF5"/>
            </a:gs>
            <a:gs pos="8000">
              <a:srgbClr val="83A7C3"/>
            </a:gs>
            <a:gs pos="13000">
              <a:srgbClr val="768FB9"/>
            </a:gs>
            <a:gs pos="21001">
              <a:srgbClr val="83A7C3"/>
            </a:gs>
            <a:gs pos="52000">
              <a:srgbClr val="FFFFFF"/>
            </a:gs>
            <a:gs pos="56000">
              <a:srgbClr val="9C6563"/>
            </a:gs>
            <a:gs pos="58000">
              <a:srgbClr val="80302D"/>
            </a:gs>
            <a:gs pos="71001">
              <a:srgbClr val="C0524E"/>
            </a:gs>
            <a:gs pos="94000">
              <a:srgbClr val="EBDAD4"/>
            </a:gs>
            <a:gs pos="100000">
              <a:srgbClr val="55261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829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830" name="Rectangle 2"/>
          <p:cNvSpPr txBox="1">
            <a:spLocks noChangeArrowheads="1"/>
          </p:cNvSpPr>
          <p:nvPr/>
        </p:nvSpPr>
        <p:spPr bwMode="auto">
          <a:xfrm>
            <a:off x="0" y="1412776"/>
            <a:ext cx="9144000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ru-RU" sz="2600" b="1" dirty="0">
                <a:solidFill>
                  <a:schemeClr val="accent6">
                    <a:lumMod val="50000"/>
                  </a:schemeClr>
                </a:solidFill>
              </a:rPr>
              <a:t>ПЕРЕСЕЛЕНИЕ В РОССИЙСКУЮ ФЕДЕРАЦИЮ </a:t>
            </a:r>
            <a:r>
              <a:rPr lang="ru-RU" sz="2600" b="1" spc="-70" dirty="0">
                <a:solidFill>
                  <a:schemeClr val="accent6">
                    <a:lumMod val="50000"/>
                  </a:schemeClr>
                </a:solidFill>
              </a:rPr>
              <a:t>СООТЕЧЕСТВЕННИКОВ, ПРОЖИВАЮЩИХ ЗА РУБЕЖОМ</a:t>
            </a:r>
            <a:endParaRPr lang="ru-RU" altLang="ru-RU" sz="2600" b="1" spc="-70" dirty="0" smtClean="0">
              <a:solidFill>
                <a:schemeClr val="accent6">
                  <a:lumMod val="50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832" name="Rectangle 2"/>
          <p:cNvSpPr txBox="1">
            <a:spLocks noChangeArrowheads="1"/>
          </p:cNvSpPr>
          <p:nvPr/>
        </p:nvSpPr>
        <p:spPr bwMode="auto">
          <a:xfrm>
            <a:off x="94514" y="2420888"/>
            <a:ext cx="8964488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ru-RU" sz="2000" b="1" spc="-40" dirty="0">
                <a:solidFill>
                  <a:schemeClr val="accent6">
                    <a:lumMod val="50000"/>
                  </a:schemeClr>
                </a:solidFill>
              </a:rPr>
              <a:t>Основные направления государственной миграционной </a:t>
            </a:r>
            <a:r>
              <a:rPr lang="ru-RU" sz="2000" b="1" spc="-40" dirty="0" smtClean="0">
                <a:solidFill>
                  <a:schemeClr val="accent6">
                    <a:lumMod val="50000"/>
                  </a:schemeClr>
                </a:solidFill>
              </a:rPr>
              <a:t>политики:</a:t>
            </a:r>
            <a:endParaRPr lang="ru-RU" sz="2000" b="1" i="1" spc="-40" dirty="0" smtClean="0">
              <a:solidFill>
                <a:schemeClr val="accent6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833" name="Rectangle 2"/>
          <p:cNvSpPr txBox="1">
            <a:spLocks noChangeArrowheads="1"/>
          </p:cNvSpPr>
          <p:nvPr/>
        </p:nvSpPr>
        <p:spPr bwMode="auto">
          <a:xfrm>
            <a:off x="78102" y="2852936"/>
            <a:ext cx="8964488" cy="4005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285750" lvl="0" indent="-285750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ru-RU" sz="1400" b="1" dirty="0"/>
              <a:t>содействие добровольному переселению в Российскую Федерацию соотечественников, проживающих за рубежом, и возвращению эмигрантов;</a:t>
            </a:r>
          </a:p>
          <a:p>
            <a:pPr marL="285750" lvl="0" indent="-285750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ru-RU" sz="1400" b="1" dirty="0"/>
              <a:t>реализация Государственной программы по оказанию содействия добровольному переселению в Российскую Федерацию соотечественников, проживающих за </a:t>
            </a:r>
            <a:r>
              <a:rPr lang="ru-RU" sz="1400" b="1" dirty="0" smtClean="0"/>
              <a:t>рубежом;</a:t>
            </a:r>
            <a:endParaRPr lang="ru-RU" sz="1400" b="1" dirty="0"/>
          </a:p>
          <a:p>
            <a:pPr marL="285750" lvl="0" indent="-285750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ru-RU" sz="1400" b="1" dirty="0"/>
              <a:t>содействие переселению на постоянное место жительства квалифицированных специалистов, а также иных иностранных работников, востребованных на российском рынке труда;</a:t>
            </a:r>
          </a:p>
          <a:p>
            <a:pPr marL="285750" lvl="0" indent="-285750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ru-RU" sz="1400" b="1" dirty="0"/>
              <a:t>создание условий для миграции в Российскую Федерацию предпринимателей и инвесторов;</a:t>
            </a:r>
          </a:p>
          <a:p>
            <a:pPr marL="285750" lvl="0" indent="-285750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ru-RU" sz="1400" b="1" dirty="0"/>
              <a:t>содействие переселению в Российскую Федерацию иностранных граждан </a:t>
            </a:r>
            <a:r>
              <a:rPr lang="ru-RU" sz="1400" b="1" dirty="0" smtClean="0"/>
              <a:t/>
            </a:r>
            <a:br>
              <a:rPr lang="ru-RU" sz="1400" b="1" dirty="0" smtClean="0"/>
            </a:br>
            <a:r>
              <a:rPr lang="ru-RU" sz="1400" b="1" dirty="0" smtClean="0"/>
              <a:t>в </a:t>
            </a:r>
            <a:r>
              <a:rPr lang="ru-RU" sz="1400" b="1" dirty="0"/>
              <a:t>целях воссоединения семей;</a:t>
            </a:r>
          </a:p>
          <a:p>
            <a:pPr marL="285750" indent="-285750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ru-RU" sz="1400" b="1" dirty="0"/>
              <a:t>стимулирование миграции в Российскую Федерацию молодёжи, имеющей особо востребованные на российском рынке труда профессии </a:t>
            </a:r>
            <a:r>
              <a:rPr lang="ru-RU" sz="1400" b="1" dirty="0" smtClean="0"/>
              <a:t/>
            </a:r>
            <a:br>
              <a:rPr lang="ru-RU" sz="1400" b="1" dirty="0" smtClean="0"/>
            </a:br>
            <a:r>
              <a:rPr lang="ru-RU" sz="1400" b="1" dirty="0" smtClean="0"/>
              <a:t>и специальности (включая выпускников </a:t>
            </a:r>
            <a:r>
              <a:rPr lang="ru-RU" sz="1400" b="1" dirty="0"/>
              <a:t>российских образовательных </a:t>
            </a:r>
            <a:r>
              <a:rPr lang="ru-RU" sz="1400" b="1" spc="-20" dirty="0"/>
              <a:t>учреждений профессионального </a:t>
            </a:r>
            <a:r>
              <a:rPr lang="ru-RU" sz="1400" b="1" spc="-20" dirty="0" smtClean="0"/>
              <a:t>образования из </a:t>
            </a:r>
            <a:r>
              <a:rPr lang="ru-RU" sz="1400" b="1" spc="-20" dirty="0"/>
              <a:t>числа иностранных </a:t>
            </a:r>
            <a:r>
              <a:rPr lang="ru-RU" sz="1400" b="1" spc="-20" dirty="0" smtClean="0"/>
              <a:t>граждан).</a:t>
            </a:r>
            <a:endParaRPr lang="ru-RU" sz="1400" spc="-20" dirty="0">
              <a:latin typeface="Calibri" pitchFamily="34" charset="0"/>
              <a:ea typeface="+mj-ea"/>
              <a:cs typeface="+mj-cs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artisticMarker trans="72000" size="71"/>
                    </a14:imgEffect>
                    <a14:imgEffect>
                      <a14:sharpenSoften amount="50000"/>
                    </a14:imgEffect>
                    <a14:imgEffect>
                      <a14:colorTemperature colorTemp="9625"/>
                    </a14:imgEffect>
                    <a14:imgEffect>
                      <a14:saturation sat="90000"/>
                    </a14:imgEffect>
                    <a14:imgEffect>
                      <a14:brightnessContrast bright="-10000" contrast="27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920552" y="260648"/>
            <a:ext cx="1668284" cy="864096"/>
          </a:xfrm>
          <a:prstGeom prst="rect">
            <a:avLst/>
          </a:prstGeom>
          <a:gradFill flip="none" rotWithShape="1">
            <a:gsLst>
              <a:gs pos="36000">
                <a:srgbClr val="B6CAEA"/>
              </a:gs>
              <a:gs pos="6000">
                <a:schemeClr val="accent1">
                  <a:tint val="66000"/>
                  <a:satMod val="160000"/>
                </a:schemeClr>
              </a:gs>
              <a:gs pos="7000">
                <a:schemeClr val="accent1">
                  <a:tint val="66000"/>
                  <a:satMod val="160000"/>
                </a:schemeClr>
              </a:gs>
              <a:gs pos="6000">
                <a:schemeClr val="accent1">
                  <a:lumMod val="20000"/>
                  <a:lumOff val="80000"/>
                </a:schemeClr>
              </a:gs>
            </a:gsLst>
            <a:lin ang="2700000" scaled="1"/>
            <a:tileRect/>
          </a:gradFill>
          <a:ln w="9525">
            <a:noFill/>
            <a:miter lim="800000"/>
            <a:headEnd/>
            <a:tailEnd/>
          </a:ln>
          <a:effectLst>
            <a:glow>
              <a:schemeClr val="accent1"/>
            </a:glow>
            <a:outerShdw blurRad="812800" dist="469900" dir="12960000" sx="103000" sy="103000" algn="ctr" rotWithShape="0">
              <a:schemeClr val="bg2"/>
            </a:outerShdw>
            <a:softEdge rad="1270000"/>
          </a:effectLst>
          <a:scene3d>
            <a:camera prst="orthographicFront"/>
            <a:lightRig rig="threePt" dir="t"/>
          </a:scene3d>
          <a:sp3d>
            <a:bevelT/>
            <a:bevelB prst="relaxedInset"/>
          </a:sp3d>
        </p:spPr>
      </p:pic>
      <p:sp>
        <p:nvSpPr>
          <p:cNvPr id="7" name="Прямоугольник 6"/>
          <p:cNvSpPr/>
          <p:nvPr/>
        </p:nvSpPr>
        <p:spPr>
          <a:xfrm>
            <a:off x="3872880" y="404664"/>
            <a:ext cx="4953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ГЛАВНОЕ УПРАВЛЕНИЕ 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ПО ВОПРОСАМ МИГРАЦИИ МВД РОССИИ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93803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DCEBF5"/>
            </a:gs>
            <a:gs pos="8000">
              <a:srgbClr val="83A7C3"/>
            </a:gs>
            <a:gs pos="13000">
              <a:srgbClr val="768FB9"/>
            </a:gs>
            <a:gs pos="21001">
              <a:srgbClr val="83A7C3"/>
            </a:gs>
            <a:gs pos="52000">
              <a:srgbClr val="FFFFFF"/>
            </a:gs>
            <a:gs pos="56000">
              <a:srgbClr val="9C6563"/>
            </a:gs>
            <a:gs pos="58000">
              <a:srgbClr val="80302D"/>
            </a:gs>
            <a:gs pos="71001">
              <a:srgbClr val="C0524E"/>
            </a:gs>
            <a:gs pos="94000">
              <a:srgbClr val="EBDAD4"/>
            </a:gs>
            <a:gs pos="100000">
              <a:srgbClr val="55261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829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9494DC"/>
              </a:gs>
              <a:gs pos="100000">
                <a:schemeClr val="accent1"/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832" name="Rectangle 2"/>
          <p:cNvSpPr txBox="1">
            <a:spLocks noChangeArrowheads="1"/>
          </p:cNvSpPr>
          <p:nvPr/>
        </p:nvSpPr>
        <p:spPr bwMode="auto">
          <a:xfrm>
            <a:off x="94514" y="116632"/>
            <a:ext cx="8964488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ru-RU" sz="2000" b="1" spc="-40" dirty="0">
                <a:solidFill>
                  <a:schemeClr val="accent6">
                    <a:lumMod val="50000"/>
                  </a:schemeClr>
                </a:solidFill>
              </a:rPr>
              <a:t>Кто такие соотечественники?</a:t>
            </a:r>
            <a:endParaRPr lang="ru-RU" sz="2000" b="1" i="1" spc="-40" dirty="0" smtClean="0">
              <a:solidFill>
                <a:schemeClr val="accent6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833" name="Rectangle 2"/>
          <p:cNvSpPr txBox="1">
            <a:spLocks noChangeArrowheads="1"/>
          </p:cNvSpPr>
          <p:nvPr/>
        </p:nvSpPr>
        <p:spPr bwMode="auto">
          <a:xfrm>
            <a:off x="78102" y="548680"/>
            <a:ext cx="8964488" cy="619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ru-RU" sz="1700" b="1" spc="-40" dirty="0"/>
              <a:t>В соответствии с Федеральным законом от </a:t>
            </a:r>
            <a:r>
              <a:rPr lang="ru-RU" sz="1700" b="1" spc="-40" dirty="0" smtClean="0"/>
              <a:t>24.05.1999 </a:t>
            </a:r>
            <a:r>
              <a:rPr lang="ru-RU" sz="1700" b="1" spc="-40" dirty="0"/>
              <a:t>№ 99-ФЗ «О государственной политике Российской Федерации в отношении соотечественников за рубежом» соотечественниками являются (признаются):</a:t>
            </a:r>
          </a:p>
          <a:p>
            <a:pPr marL="177800" lvl="0" indent="-177800" algn="just">
              <a:buFont typeface="Arial" pitchFamily="34" charset="0"/>
              <a:buChar char="•"/>
              <a:tabLst>
                <a:tab pos="8786813" algn="l"/>
              </a:tabLst>
            </a:pPr>
            <a:r>
              <a:rPr lang="ru-RU" sz="1700" b="1" spc="-30" dirty="0"/>
              <a:t>лица, родившиеся в одном государстве, проживающие либо </a:t>
            </a:r>
            <a:r>
              <a:rPr lang="ru-RU" sz="1700" b="1" spc="-30" dirty="0" smtClean="0"/>
              <a:t>проживавшие в нём </a:t>
            </a:r>
            <a:r>
              <a:rPr lang="ru-RU" sz="1700" b="1" spc="-90" dirty="0"/>
              <a:t>и обладающие признаками общности языка, истории, культурного наследия, традиций </a:t>
            </a:r>
            <a:r>
              <a:rPr lang="ru-RU" sz="1700" b="1" spc="-40" dirty="0"/>
              <a:t>и обычаев, а также потомки указанных лиц по прямой нисходящей </a:t>
            </a:r>
            <a:r>
              <a:rPr lang="ru-RU" sz="1700" b="1" spc="-40" dirty="0" smtClean="0"/>
              <a:t>линии;</a:t>
            </a:r>
            <a:endParaRPr lang="ru-RU" sz="1700" b="1" spc="-40" dirty="0"/>
          </a:p>
          <a:p>
            <a:pPr marL="177800" lvl="0" indent="-177800" algn="just">
              <a:buFont typeface="Arial" pitchFamily="34" charset="0"/>
              <a:buChar char="•"/>
            </a:pPr>
            <a:r>
              <a:rPr lang="ru-RU" sz="1700" b="1" spc="-40" dirty="0" smtClean="0"/>
              <a:t>российские граждане, </a:t>
            </a:r>
            <a:r>
              <a:rPr lang="ru-RU" sz="1700" b="1" spc="-40" dirty="0"/>
              <a:t>постоянно проживающие за пределами территории </a:t>
            </a:r>
            <a:r>
              <a:rPr lang="ru-RU" sz="1700" b="1" spc="-40" dirty="0" smtClean="0"/>
              <a:t>России;</a:t>
            </a:r>
            <a:endParaRPr lang="ru-RU" sz="1700" b="1" spc="-40" dirty="0"/>
          </a:p>
          <a:p>
            <a:pPr marL="177800" lvl="0" indent="-177800" algn="just">
              <a:buFont typeface="Arial" pitchFamily="34" charset="0"/>
              <a:buChar char="•"/>
            </a:pPr>
            <a:r>
              <a:rPr lang="ru-RU" sz="1700" b="1" spc="-40" dirty="0"/>
              <a:t>лица и их потомки, проживающие за пределами территории </a:t>
            </a:r>
            <a:r>
              <a:rPr lang="ru-RU" sz="1700" b="1" spc="-40" dirty="0" smtClean="0"/>
              <a:t>России </a:t>
            </a:r>
            <a:r>
              <a:rPr lang="ru-RU" sz="1700" b="1" spc="-40" dirty="0"/>
              <a:t>и относящиеся, как правило, к народам, исторически проживающим на </a:t>
            </a:r>
            <a:r>
              <a:rPr lang="ru-RU" sz="1700" b="1" spc="-40" dirty="0" smtClean="0"/>
              <a:t>её территории, </a:t>
            </a:r>
            <a:r>
              <a:rPr lang="ru-RU" sz="1700" b="1" spc="-40" dirty="0"/>
              <a:t>а также сделавшие свободный выбор в пользу духовной, культурной и правовой связи с Российской Федерацией лица, чьи родственники по прямой восходящей линии ранее проживали на территории </a:t>
            </a:r>
            <a:r>
              <a:rPr lang="ru-RU" sz="1700" b="1" spc="-40" dirty="0" smtClean="0"/>
              <a:t>России</a:t>
            </a:r>
            <a:r>
              <a:rPr lang="ru-RU" sz="1700" b="1" spc="-40" dirty="0"/>
              <a:t>, в том числе:</a:t>
            </a:r>
          </a:p>
          <a:p>
            <a:pPr marL="177800" indent="-177800" algn="just">
              <a:buFont typeface="Arial" pitchFamily="34" charset="0"/>
              <a:buChar char="•"/>
            </a:pPr>
            <a:r>
              <a:rPr lang="ru-RU" sz="1700" b="1" spc="-40" dirty="0"/>
              <a:t>лица, состоявшие в гражданстве СССР, проживающие в государствах, входивших в состав СССР, получившие гражданство этих государств или ставшие лицами без гражданства;</a:t>
            </a:r>
          </a:p>
          <a:p>
            <a:pPr marL="177800" indent="-177800" algn="just">
              <a:buFont typeface="Arial" pitchFamily="34" charset="0"/>
              <a:buChar char="•"/>
            </a:pPr>
            <a:r>
              <a:rPr lang="ru-RU" sz="1700" b="1" spc="-40" dirty="0"/>
              <a:t>выходцы (эмигранты) из Российского государства, Российской республики, РСФСР, СССР и Российской Федерации, имевшие соответствующую гражданскую принадлежность и ставшие гражданами иностранного государства или лицами без гражданства.</a:t>
            </a:r>
          </a:p>
          <a:p>
            <a:pPr algn="just">
              <a:spcBef>
                <a:spcPts val="600"/>
              </a:spcBef>
            </a:pPr>
            <a:r>
              <a:rPr lang="ru-RU" sz="1700" b="1" spc="-40" dirty="0"/>
              <a:t> </a:t>
            </a:r>
            <a:r>
              <a:rPr lang="ru-RU" sz="1700" b="1" spc="-40" dirty="0" smtClean="0"/>
              <a:t>При </a:t>
            </a:r>
            <a:r>
              <a:rPr lang="ru-RU" sz="1700" b="1" spc="-40" dirty="0"/>
              <a:t>этом признание своей принадлежности к соотечественникам является актом самоидентификации, подкреплённым </a:t>
            </a:r>
            <a:r>
              <a:rPr lang="ru-RU" sz="1700" b="1" spc="-40" dirty="0" smtClean="0"/>
              <a:t>соответствующей общественной </a:t>
            </a:r>
            <a:r>
              <a:rPr lang="ru-RU" sz="1700" b="1" spc="-40" dirty="0"/>
              <a:t>либо </a:t>
            </a:r>
            <a:r>
              <a:rPr lang="ru-RU" sz="1700" b="1" spc="-80" dirty="0"/>
              <a:t>профессиональной деятельностью </a:t>
            </a:r>
            <a:r>
              <a:rPr lang="ru-RU" sz="1700" b="1" spc="-80" dirty="0" smtClean="0"/>
              <a:t>либо </a:t>
            </a:r>
            <a:r>
              <a:rPr lang="ru-RU" sz="1700" b="1" spc="-80" dirty="0"/>
              <a:t>иными свидетельствами свободного выбора </a:t>
            </a:r>
            <a:r>
              <a:rPr lang="ru-RU" sz="1700" b="1" spc="-40" dirty="0"/>
              <a:t>данных лиц в пользу духовной и культурной связи с Российской Федерацией</a:t>
            </a:r>
            <a:r>
              <a:rPr lang="ru-RU" sz="1700" b="1" spc="-40" dirty="0" smtClean="0"/>
              <a:t>.</a:t>
            </a:r>
            <a:endParaRPr lang="ru-RU" sz="1700" b="1" spc="-40" dirty="0"/>
          </a:p>
        </p:txBody>
      </p:sp>
    </p:spTree>
    <p:extLst>
      <p:ext uri="{BB962C8B-B14F-4D97-AF65-F5344CB8AC3E}">
        <p14:creationId xmlns="" xmlns:p14="http://schemas.microsoft.com/office/powerpoint/2010/main" val="3568888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DCEBF5"/>
            </a:gs>
            <a:gs pos="8000">
              <a:srgbClr val="83A7C3"/>
            </a:gs>
            <a:gs pos="13000">
              <a:srgbClr val="768FB9"/>
            </a:gs>
            <a:gs pos="21001">
              <a:srgbClr val="83A7C3"/>
            </a:gs>
            <a:gs pos="52000">
              <a:srgbClr val="FFFFFF"/>
            </a:gs>
            <a:gs pos="56000">
              <a:srgbClr val="9C6563"/>
            </a:gs>
            <a:gs pos="58000">
              <a:srgbClr val="80302D"/>
            </a:gs>
            <a:gs pos="71001">
              <a:srgbClr val="C0524E"/>
            </a:gs>
            <a:gs pos="94000">
              <a:srgbClr val="EBDAD4"/>
            </a:gs>
            <a:gs pos="100000">
              <a:srgbClr val="55261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829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9494DC"/>
              </a:gs>
              <a:gs pos="100000">
                <a:schemeClr val="accent1"/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832" name="Rectangle 2"/>
          <p:cNvSpPr txBox="1">
            <a:spLocks noChangeArrowheads="1"/>
          </p:cNvSpPr>
          <p:nvPr/>
        </p:nvSpPr>
        <p:spPr bwMode="auto">
          <a:xfrm>
            <a:off x="94514" y="116632"/>
            <a:ext cx="8964488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ru-RU" sz="2000" b="1" spc="-40" dirty="0">
                <a:solidFill>
                  <a:schemeClr val="accent6">
                    <a:lumMod val="50000"/>
                  </a:schemeClr>
                </a:solidFill>
              </a:rPr>
              <a:t>Участие в Государственной программе по оказанию содействия добровольному переселению </a:t>
            </a:r>
            <a:r>
              <a:rPr lang="ru-RU" sz="2000" b="1" spc="-40" dirty="0" smtClean="0">
                <a:solidFill>
                  <a:schemeClr val="accent6">
                    <a:lumMod val="50000"/>
                  </a:schemeClr>
                </a:solidFill>
              </a:rPr>
              <a:t> в </a:t>
            </a:r>
            <a:r>
              <a:rPr lang="ru-RU" sz="2000" b="1" spc="-40" dirty="0">
                <a:solidFill>
                  <a:schemeClr val="accent6">
                    <a:lumMod val="50000"/>
                  </a:schemeClr>
                </a:solidFill>
              </a:rPr>
              <a:t>Российскую Федерацию соотечественников, проживающих за рубежом</a:t>
            </a:r>
          </a:p>
          <a:p>
            <a:pPr eaLnBrk="1" hangingPunct="1"/>
            <a:endParaRPr lang="ru-RU" sz="2000" b="1" i="1" spc="-40" dirty="0" smtClean="0">
              <a:solidFill>
                <a:srgbClr val="FFFF00"/>
              </a:solidFill>
              <a:latin typeface="Calibri" pitchFamily="34" charset="0"/>
            </a:endParaRPr>
          </a:p>
        </p:txBody>
      </p:sp>
      <p:sp>
        <p:nvSpPr>
          <p:cNvPr id="833" name="Rectangle 2"/>
          <p:cNvSpPr txBox="1">
            <a:spLocks noChangeArrowheads="1"/>
          </p:cNvSpPr>
          <p:nvPr/>
        </p:nvSpPr>
        <p:spPr bwMode="auto">
          <a:xfrm>
            <a:off x="78102" y="1268760"/>
            <a:ext cx="8964488" cy="5472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indent="357188" algn="just">
              <a:lnSpc>
                <a:spcPct val="123000"/>
              </a:lnSpc>
            </a:pPr>
            <a:r>
              <a:rPr lang="ru-RU" sz="1700" b="1" spc="-80" dirty="0" smtClean="0"/>
              <a:t>Потенциальный </a:t>
            </a:r>
            <a:r>
              <a:rPr lang="ru-RU" sz="1700" b="1" spc="-80" dirty="0"/>
              <a:t>участник Государственной программы – воспитанный в традициях</a:t>
            </a:r>
            <a:r>
              <a:rPr lang="ru-RU" sz="1700" b="1" spc="-40" dirty="0"/>
              <a:t> российской культуры, владеющий русским языком и не желающий терять связь </a:t>
            </a:r>
            <a:r>
              <a:rPr lang="ru-RU" sz="1700" b="1" spc="-40" dirty="0" smtClean="0"/>
              <a:t/>
            </a:r>
            <a:br>
              <a:rPr lang="ru-RU" sz="1700" b="1" spc="-40" dirty="0" smtClean="0"/>
            </a:br>
            <a:r>
              <a:rPr lang="ru-RU" sz="1700" b="1" spc="-80" dirty="0" smtClean="0"/>
              <a:t>с </a:t>
            </a:r>
            <a:r>
              <a:rPr lang="ru-RU" sz="1700" b="1" spc="-80" dirty="0"/>
              <a:t>Россией соотечественник, достигший возраста 18 лет, обладающий дееспособностью </a:t>
            </a:r>
            <a:r>
              <a:rPr lang="ru-RU" sz="1700" b="1" spc="-40" dirty="0"/>
              <a:t>и соответствующий требованиям, установленным Государственной программой</a:t>
            </a:r>
            <a:r>
              <a:rPr lang="ru-RU" sz="1700" b="1" spc="-40" dirty="0" smtClean="0"/>
              <a:t>.</a:t>
            </a:r>
          </a:p>
          <a:p>
            <a:pPr indent="357188" algn="just">
              <a:lnSpc>
                <a:spcPct val="123000"/>
              </a:lnSpc>
              <a:spcBef>
                <a:spcPts val="600"/>
              </a:spcBef>
            </a:pPr>
            <a:r>
              <a:rPr lang="ru-RU" sz="1700" b="1" spc="-40" dirty="0" smtClean="0"/>
              <a:t>К </a:t>
            </a:r>
            <a:r>
              <a:rPr lang="ru-RU" sz="1700" b="1" spc="-40" dirty="0"/>
              <a:t>членам семьи участника Государственной программы относятся:</a:t>
            </a:r>
          </a:p>
          <a:p>
            <a:pPr marL="177800" lvl="0" indent="-177800" algn="just">
              <a:lnSpc>
                <a:spcPct val="123000"/>
              </a:lnSpc>
              <a:buFont typeface="Arial" pitchFamily="34" charset="0"/>
              <a:buChar char="•"/>
              <a:tabLst>
                <a:tab pos="8786813" algn="l"/>
              </a:tabLst>
            </a:pPr>
            <a:r>
              <a:rPr lang="ru-RU" sz="1700" b="1" spc="-30" dirty="0"/>
              <a:t>супруга (супруг);</a:t>
            </a:r>
            <a:endParaRPr lang="ru-RU" sz="1700" b="1" spc="-40" dirty="0"/>
          </a:p>
          <a:p>
            <a:pPr marL="177800" lvl="0" indent="-177800" algn="just">
              <a:lnSpc>
                <a:spcPct val="123000"/>
              </a:lnSpc>
              <a:buFont typeface="Arial" pitchFamily="34" charset="0"/>
              <a:buChar char="•"/>
            </a:pPr>
            <a:r>
              <a:rPr lang="ru-RU" sz="1700" b="1" spc="-50" dirty="0"/>
              <a:t>дети, в </a:t>
            </a:r>
            <a:r>
              <a:rPr lang="ru-RU" sz="1700" b="1" spc="-50" dirty="0" smtClean="0"/>
              <a:t>том числе </a:t>
            </a:r>
            <a:r>
              <a:rPr lang="ru-RU" sz="1700" b="1" spc="-50" dirty="0"/>
              <a:t>усыновлённые или находящиеся под опекой (попечительством</a:t>
            </a:r>
            <a:r>
              <a:rPr lang="ru-RU" sz="1700" b="1" spc="-50" dirty="0" smtClean="0"/>
              <a:t>);</a:t>
            </a:r>
          </a:p>
          <a:p>
            <a:pPr marL="177800" lvl="0" indent="-177800" algn="just">
              <a:lnSpc>
                <a:spcPct val="123000"/>
              </a:lnSpc>
              <a:buFont typeface="Arial" pitchFamily="34" charset="0"/>
              <a:buChar char="•"/>
            </a:pPr>
            <a:r>
              <a:rPr lang="ru-RU" sz="1700" b="1" spc="-40" dirty="0"/>
              <a:t>дети супруги (супруга) участника Государственной программы</a:t>
            </a:r>
            <a:r>
              <a:rPr lang="ru-RU" sz="1700" b="1" spc="-40" dirty="0" smtClean="0"/>
              <a:t>;</a:t>
            </a:r>
          </a:p>
          <a:p>
            <a:pPr marL="177800" lvl="0" indent="-177800" algn="just">
              <a:lnSpc>
                <a:spcPct val="123000"/>
              </a:lnSpc>
              <a:buFont typeface="Arial" pitchFamily="34" charset="0"/>
              <a:buChar char="•"/>
            </a:pPr>
            <a:r>
              <a:rPr lang="ru-RU" sz="1700" b="1" spc="-40" dirty="0"/>
              <a:t>родители участника Государственной программы и его супруги (супруга), родные сестры и братья участника Государственной программы и его супруги (супруга</a:t>
            </a:r>
            <a:r>
              <a:rPr lang="ru-RU" sz="1700" b="1" spc="-40" dirty="0" smtClean="0"/>
              <a:t>);</a:t>
            </a:r>
          </a:p>
          <a:p>
            <a:pPr marL="177800" lvl="0" indent="-177800" algn="just">
              <a:lnSpc>
                <a:spcPct val="123000"/>
              </a:lnSpc>
              <a:buFont typeface="Arial" pitchFamily="34" charset="0"/>
              <a:buChar char="•"/>
            </a:pPr>
            <a:r>
              <a:rPr lang="ru-RU" sz="1700" b="1" spc="-60" dirty="0"/>
              <a:t>дети родных сестёр и братьев участника Государственной программы и его супруги</a:t>
            </a:r>
            <a:r>
              <a:rPr lang="ru-RU" sz="1700" b="1" spc="-40" dirty="0"/>
              <a:t> </a:t>
            </a:r>
            <a:r>
              <a:rPr lang="ru-RU" sz="1700" b="1" spc="-90" dirty="0"/>
              <a:t>(супруга), в </a:t>
            </a:r>
            <a:r>
              <a:rPr lang="ru-RU" sz="1700" b="1" spc="-90" dirty="0" smtClean="0"/>
              <a:t>том числе </a:t>
            </a:r>
            <a:r>
              <a:rPr lang="ru-RU" sz="1700" b="1" spc="-90" dirty="0"/>
              <a:t>усыновлённые или находящиеся под опекой (попечительством), </a:t>
            </a:r>
            <a:r>
              <a:rPr lang="ru-RU" sz="1700" b="1" spc="-40" dirty="0"/>
              <a:t>бабушки, дедушки, внуки.</a:t>
            </a:r>
          </a:p>
          <a:p>
            <a:pPr indent="357188" algn="just">
              <a:lnSpc>
                <a:spcPct val="123000"/>
              </a:lnSpc>
              <a:spcBef>
                <a:spcPts val="600"/>
              </a:spcBef>
            </a:pPr>
            <a:r>
              <a:rPr lang="ru-RU" sz="1700" b="1" spc="-40" dirty="0"/>
              <a:t>Совершеннолетний член семьи участника Государственной программы, </a:t>
            </a:r>
            <a:r>
              <a:rPr lang="ru-RU" sz="1700" b="1" spc="-40" dirty="0" smtClean="0"/>
              <a:t/>
            </a:r>
            <a:br>
              <a:rPr lang="ru-RU" sz="1700" b="1" spc="-40" dirty="0" smtClean="0"/>
            </a:br>
            <a:r>
              <a:rPr lang="ru-RU" sz="1700" b="1" spc="-40" dirty="0" smtClean="0"/>
              <a:t>за </a:t>
            </a:r>
            <a:r>
              <a:rPr lang="ru-RU" sz="1700" b="1" spc="-40" dirty="0"/>
              <a:t>исключением его супруги (супруга), имеет право самостоятельно участвовать </a:t>
            </a:r>
            <a:r>
              <a:rPr lang="ru-RU" sz="1700" b="1" spc="-40" dirty="0" smtClean="0"/>
              <a:t/>
            </a:r>
            <a:br>
              <a:rPr lang="ru-RU" sz="1700" b="1" spc="-40" dirty="0" smtClean="0"/>
            </a:br>
            <a:r>
              <a:rPr lang="ru-RU" sz="1700" b="1" spc="-40" dirty="0" smtClean="0"/>
              <a:t>в </a:t>
            </a:r>
            <a:r>
              <a:rPr lang="ru-RU" sz="1700" b="1" spc="-40" dirty="0"/>
              <a:t>Государственной </a:t>
            </a:r>
            <a:r>
              <a:rPr lang="ru-RU" sz="1700" b="1" spc="-40" dirty="0" smtClean="0"/>
              <a:t>программе.</a:t>
            </a:r>
          </a:p>
          <a:p>
            <a:pPr indent="357188" algn="just">
              <a:spcBef>
                <a:spcPts val="600"/>
              </a:spcBef>
            </a:pPr>
            <a:endParaRPr lang="ru-RU" sz="1700" b="1" spc="-40" dirty="0" smtClean="0"/>
          </a:p>
          <a:p>
            <a:pPr indent="357188" algn="just">
              <a:spcBef>
                <a:spcPts val="600"/>
              </a:spcBef>
            </a:pPr>
            <a:endParaRPr lang="ru-RU" sz="1700" b="1" spc="-40" dirty="0"/>
          </a:p>
        </p:txBody>
      </p:sp>
    </p:spTree>
    <p:extLst>
      <p:ext uri="{BB962C8B-B14F-4D97-AF65-F5344CB8AC3E}">
        <p14:creationId xmlns="" xmlns:p14="http://schemas.microsoft.com/office/powerpoint/2010/main" val="2260396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DCEBF5"/>
            </a:gs>
            <a:gs pos="8000">
              <a:srgbClr val="83A7C3"/>
            </a:gs>
            <a:gs pos="13000">
              <a:srgbClr val="768FB9"/>
            </a:gs>
            <a:gs pos="21001">
              <a:srgbClr val="83A7C3"/>
            </a:gs>
            <a:gs pos="52000">
              <a:srgbClr val="FFFFFF"/>
            </a:gs>
            <a:gs pos="56000">
              <a:srgbClr val="9C6563"/>
            </a:gs>
            <a:gs pos="58000">
              <a:srgbClr val="80302D"/>
            </a:gs>
            <a:gs pos="71001">
              <a:srgbClr val="C0524E"/>
            </a:gs>
            <a:gs pos="94000">
              <a:srgbClr val="EBDAD4"/>
            </a:gs>
            <a:gs pos="100000">
              <a:srgbClr val="55261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829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9494DC"/>
              </a:gs>
              <a:gs pos="100000">
                <a:schemeClr val="accent1"/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832" name="Rectangle 2"/>
          <p:cNvSpPr txBox="1">
            <a:spLocks noChangeArrowheads="1"/>
          </p:cNvSpPr>
          <p:nvPr/>
        </p:nvSpPr>
        <p:spPr bwMode="auto">
          <a:xfrm>
            <a:off x="94514" y="116632"/>
            <a:ext cx="8964488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ru-RU" sz="2000" b="1" spc="-40" dirty="0">
                <a:solidFill>
                  <a:schemeClr val="accent6">
                    <a:lumMod val="50000"/>
                  </a:schemeClr>
                </a:solidFill>
              </a:rPr>
              <a:t>Регистрация в качестве участника Государственной программы</a:t>
            </a:r>
          </a:p>
          <a:p>
            <a:pPr eaLnBrk="1" hangingPunct="1"/>
            <a:endParaRPr lang="ru-RU" sz="2000" b="1" i="1" spc="-40" dirty="0" smtClean="0">
              <a:solidFill>
                <a:srgbClr val="FFFF00"/>
              </a:solidFill>
              <a:latin typeface="Calibri" pitchFamily="34" charset="0"/>
            </a:endParaRPr>
          </a:p>
        </p:txBody>
      </p:sp>
      <p:sp>
        <p:nvSpPr>
          <p:cNvPr id="833" name="Rectangle 2"/>
          <p:cNvSpPr txBox="1">
            <a:spLocks noChangeArrowheads="1"/>
          </p:cNvSpPr>
          <p:nvPr/>
        </p:nvSpPr>
        <p:spPr bwMode="auto">
          <a:xfrm>
            <a:off x="78102" y="620688"/>
            <a:ext cx="8964488" cy="6120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indent="357188" algn="just">
              <a:lnSpc>
                <a:spcPct val="105000"/>
              </a:lnSpc>
            </a:pPr>
            <a:r>
              <a:rPr lang="ru-RU" sz="1650" b="1" spc="-80" dirty="0">
                <a:solidFill>
                  <a:schemeClr val="bg1"/>
                </a:solidFill>
              </a:rPr>
              <a:t>Решение об участии в Государственной программе принимается соотечественником </a:t>
            </a:r>
            <a:r>
              <a:rPr lang="ru-RU" sz="1650" b="1" spc="-50" dirty="0">
                <a:solidFill>
                  <a:schemeClr val="bg1"/>
                </a:solidFill>
              </a:rPr>
              <a:t>добровольно на основе осознанного выбора им места проживания, работы и (или) учёбы и реализации своих потенциальных трудовых, образовательных, творческих </a:t>
            </a:r>
            <a:r>
              <a:rPr lang="ru-RU" sz="1650" b="1" spc="-50" dirty="0" smtClean="0">
                <a:solidFill>
                  <a:schemeClr val="bg1"/>
                </a:solidFill>
              </a:rPr>
              <a:t/>
            </a:r>
            <a:br>
              <a:rPr lang="ru-RU" sz="1650" b="1" spc="-50" dirty="0" smtClean="0">
                <a:solidFill>
                  <a:schemeClr val="bg1"/>
                </a:solidFill>
              </a:rPr>
            </a:br>
            <a:r>
              <a:rPr lang="ru-RU" sz="1650" b="1" spc="-50" dirty="0" smtClean="0">
                <a:solidFill>
                  <a:schemeClr val="bg1"/>
                </a:solidFill>
              </a:rPr>
              <a:t>и </a:t>
            </a:r>
            <a:r>
              <a:rPr lang="ru-RU" sz="1650" b="1" spc="-50" dirty="0">
                <a:solidFill>
                  <a:schemeClr val="bg1"/>
                </a:solidFill>
              </a:rPr>
              <a:t>иных возможностей на территории Российской </a:t>
            </a:r>
            <a:r>
              <a:rPr lang="ru-RU" sz="1650" b="1" spc="-50" dirty="0" smtClean="0">
                <a:solidFill>
                  <a:schemeClr val="bg1"/>
                </a:solidFill>
              </a:rPr>
              <a:t>Федерации </a:t>
            </a:r>
            <a:r>
              <a:rPr lang="ru-RU" sz="1650" b="1" spc="-20" dirty="0" smtClean="0">
                <a:solidFill>
                  <a:schemeClr val="bg1"/>
                </a:solidFill>
              </a:rPr>
              <a:t>и оформляется </a:t>
            </a:r>
            <a:r>
              <a:rPr lang="ru-RU" sz="1650" b="1" spc="-20" dirty="0">
                <a:solidFill>
                  <a:schemeClr val="bg1"/>
                </a:solidFill>
              </a:rPr>
              <a:t>путём подачи им заявления об участии </a:t>
            </a:r>
            <a:r>
              <a:rPr lang="ru-RU" sz="1650" b="1" spc="-20" dirty="0" smtClean="0">
                <a:solidFill>
                  <a:schemeClr val="bg1"/>
                </a:solidFill>
              </a:rPr>
              <a:t>(далее – заявление). </a:t>
            </a:r>
            <a:endParaRPr lang="ru-RU" sz="1650" b="1" spc="-20" dirty="0">
              <a:solidFill>
                <a:schemeClr val="bg1"/>
              </a:solidFill>
            </a:endParaRPr>
          </a:p>
          <a:p>
            <a:pPr indent="357188" algn="just">
              <a:lnSpc>
                <a:spcPct val="105000"/>
              </a:lnSpc>
            </a:pPr>
            <a:r>
              <a:rPr lang="ru-RU" sz="1650" b="1" spc="-20" dirty="0">
                <a:solidFill>
                  <a:schemeClr val="bg1"/>
                </a:solidFill>
              </a:rPr>
              <a:t>Соотечественники, проживающие за рубежом, подают заявление </a:t>
            </a:r>
            <a:r>
              <a:rPr lang="ru-RU" sz="1650" b="1" spc="-20" dirty="0" smtClean="0">
                <a:solidFill>
                  <a:schemeClr val="bg1"/>
                </a:solidFill>
              </a:rPr>
              <a:t>с </a:t>
            </a:r>
            <a:r>
              <a:rPr lang="ru-RU" sz="1650" b="1" spc="-20" dirty="0">
                <a:solidFill>
                  <a:schemeClr val="bg1"/>
                </a:solidFill>
              </a:rPr>
              <a:t>приложением </a:t>
            </a:r>
            <a:r>
              <a:rPr lang="ru-RU" sz="1650" b="1" spc="-70" dirty="0">
                <a:solidFill>
                  <a:schemeClr val="bg1"/>
                </a:solidFill>
              </a:rPr>
              <a:t>необходимых документов и сведений в представительство (представителю) МВД </a:t>
            </a:r>
            <a:r>
              <a:rPr lang="ru-RU" sz="1650" b="1" spc="-70" dirty="0" smtClean="0">
                <a:solidFill>
                  <a:schemeClr val="bg1"/>
                </a:solidFill>
              </a:rPr>
              <a:t>России </a:t>
            </a:r>
            <a:r>
              <a:rPr lang="ru-RU" sz="1650" b="1" spc="-20" dirty="0" smtClean="0">
                <a:solidFill>
                  <a:schemeClr val="bg1"/>
                </a:solidFill>
              </a:rPr>
              <a:t>за </a:t>
            </a:r>
            <a:r>
              <a:rPr lang="ru-RU" sz="1650" b="1" spc="-20" dirty="0">
                <a:solidFill>
                  <a:schemeClr val="bg1"/>
                </a:solidFill>
              </a:rPr>
              <a:t>рубежом, временную группу, </a:t>
            </a:r>
            <a:r>
              <a:rPr lang="ru-RU" sz="1650" b="1" spc="-20" dirty="0" smtClean="0">
                <a:solidFill>
                  <a:schemeClr val="bg1"/>
                </a:solidFill>
              </a:rPr>
              <a:t>российское дипломатическое </a:t>
            </a:r>
            <a:r>
              <a:rPr lang="ru-RU" sz="1650" b="1" spc="-20" dirty="0">
                <a:solidFill>
                  <a:schemeClr val="bg1"/>
                </a:solidFill>
              </a:rPr>
              <a:t>представительство </a:t>
            </a:r>
            <a:r>
              <a:rPr lang="ru-RU" sz="1650" b="1" spc="-20" dirty="0" smtClean="0">
                <a:solidFill>
                  <a:schemeClr val="bg1"/>
                </a:solidFill>
              </a:rPr>
              <a:t>или </a:t>
            </a:r>
            <a:r>
              <a:rPr lang="ru-RU" sz="1650" b="1" spc="-20" dirty="0">
                <a:solidFill>
                  <a:schemeClr val="bg1"/>
                </a:solidFill>
              </a:rPr>
              <a:t>консульское </a:t>
            </a:r>
            <a:r>
              <a:rPr lang="ru-RU" sz="1650" b="1" spc="-20" dirty="0" smtClean="0">
                <a:solidFill>
                  <a:schemeClr val="bg1"/>
                </a:solidFill>
              </a:rPr>
              <a:t>учреждение. </a:t>
            </a:r>
            <a:endParaRPr lang="ru-RU" sz="1650" b="1" spc="-20" dirty="0">
              <a:solidFill>
                <a:schemeClr val="bg1"/>
              </a:solidFill>
            </a:endParaRPr>
          </a:p>
          <a:p>
            <a:pPr indent="357188" algn="just">
              <a:lnSpc>
                <a:spcPct val="105000"/>
              </a:lnSpc>
            </a:pPr>
            <a:r>
              <a:rPr lang="ru-RU" sz="1650" b="1" spc="-40" dirty="0">
                <a:solidFill>
                  <a:schemeClr val="bg1"/>
                </a:solidFill>
              </a:rPr>
              <a:t>Соотечественники, постоянно или временно проживающие в </a:t>
            </a:r>
            <a:r>
              <a:rPr lang="ru-RU" sz="1650" b="1" spc="-40" dirty="0" smtClean="0">
                <a:solidFill>
                  <a:schemeClr val="bg1"/>
                </a:solidFill>
              </a:rPr>
              <a:t>России на </a:t>
            </a:r>
            <a:r>
              <a:rPr lang="ru-RU" sz="1650" b="1" spc="-40" dirty="0">
                <a:solidFill>
                  <a:schemeClr val="bg1"/>
                </a:solidFill>
              </a:rPr>
              <a:t>законном основании </a:t>
            </a:r>
            <a:r>
              <a:rPr lang="ru-RU" sz="1650" b="1" spc="-40" dirty="0" smtClean="0">
                <a:solidFill>
                  <a:schemeClr val="bg1"/>
                </a:solidFill>
              </a:rPr>
              <a:t>либо </a:t>
            </a:r>
            <a:r>
              <a:rPr lang="ru-RU" sz="1650" b="1" spc="-40" dirty="0">
                <a:solidFill>
                  <a:schemeClr val="bg1"/>
                </a:solidFill>
              </a:rPr>
              <a:t>прибывшие на территорию </a:t>
            </a:r>
            <a:r>
              <a:rPr lang="ru-RU" sz="1650" b="1" spc="-40" dirty="0" smtClean="0">
                <a:solidFill>
                  <a:schemeClr val="bg1"/>
                </a:solidFill>
              </a:rPr>
              <a:t>России </a:t>
            </a:r>
            <a:r>
              <a:rPr lang="ru-RU" sz="1650" b="1" spc="-40" dirty="0">
                <a:solidFill>
                  <a:schemeClr val="bg1"/>
                </a:solidFill>
              </a:rPr>
              <a:t>в экстренном массовом порядке, </a:t>
            </a:r>
            <a:r>
              <a:rPr lang="ru-RU" sz="1650" b="1" spc="-60" dirty="0">
                <a:solidFill>
                  <a:schemeClr val="bg1"/>
                </a:solidFill>
              </a:rPr>
              <a:t>признанные беженцами </a:t>
            </a:r>
            <a:r>
              <a:rPr lang="ru-RU" sz="1650" b="1" spc="-60" dirty="0" smtClean="0">
                <a:solidFill>
                  <a:schemeClr val="bg1"/>
                </a:solidFill>
              </a:rPr>
              <a:t>или </a:t>
            </a:r>
            <a:r>
              <a:rPr lang="ru-RU" sz="1650" b="1" spc="-60" dirty="0">
                <a:solidFill>
                  <a:schemeClr val="bg1"/>
                </a:solidFill>
              </a:rPr>
              <a:t>получившие временное </a:t>
            </a:r>
            <a:r>
              <a:rPr lang="ru-RU" sz="1650" b="1" spc="-60" dirty="0" smtClean="0">
                <a:solidFill>
                  <a:schemeClr val="bg1"/>
                </a:solidFill>
              </a:rPr>
              <a:t>убежище, </a:t>
            </a:r>
            <a:r>
              <a:rPr lang="ru-RU" sz="1650" b="1" spc="-60" dirty="0">
                <a:solidFill>
                  <a:schemeClr val="bg1"/>
                </a:solidFill>
              </a:rPr>
              <a:t>вправе подать </a:t>
            </a:r>
            <a:r>
              <a:rPr lang="ru-RU" sz="1650" b="1" spc="-60" dirty="0" smtClean="0">
                <a:solidFill>
                  <a:schemeClr val="bg1"/>
                </a:solidFill>
              </a:rPr>
              <a:t>заявление</a:t>
            </a:r>
            <a:r>
              <a:rPr lang="ru-RU" sz="1650" b="1" spc="-20" dirty="0">
                <a:solidFill>
                  <a:schemeClr val="bg1"/>
                </a:solidFill>
              </a:rPr>
              <a:t> </a:t>
            </a:r>
            <a:r>
              <a:rPr lang="ru-RU" sz="1650" b="1" spc="-40" dirty="0" smtClean="0">
                <a:solidFill>
                  <a:schemeClr val="bg1"/>
                </a:solidFill>
              </a:rPr>
              <a:t>в территориальный орган МВД России</a:t>
            </a:r>
            <a:r>
              <a:rPr lang="ru-RU" sz="1650" b="1" spc="-40" dirty="0">
                <a:solidFill>
                  <a:schemeClr val="bg1"/>
                </a:solidFill>
              </a:rPr>
              <a:t>.</a:t>
            </a:r>
          </a:p>
          <a:p>
            <a:pPr indent="357188" algn="just">
              <a:lnSpc>
                <a:spcPct val="105000"/>
              </a:lnSpc>
            </a:pPr>
            <a:r>
              <a:rPr lang="ru-RU" sz="1650" b="1" spc="-40" dirty="0">
                <a:solidFill>
                  <a:schemeClr val="bg1"/>
                </a:solidFill>
              </a:rPr>
              <a:t>Решения о выдаче, отказе в выдаче или аннулировании свидетельства участника Государственной программы принимаются территориальными органами МВД России по субъектам Российской </a:t>
            </a:r>
            <a:r>
              <a:rPr lang="ru-RU" sz="1650" b="1" spc="-40" dirty="0" smtClean="0">
                <a:solidFill>
                  <a:schemeClr val="bg1"/>
                </a:solidFill>
              </a:rPr>
              <a:t>Федерации </a:t>
            </a:r>
            <a:r>
              <a:rPr lang="ru-RU" sz="1650" b="1" spc="-40" dirty="0">
                <a:solidFill>
                  <a:schemeClr val="bg1"/>
                </a:solidFill>
              </a:rPr>
              <a:t>с учётом решения уполномоченного органа </a:t>
            </a:r>
            <a:r>
              <a:rPr lang="ru-RU" sz="1650" b="1" spc="-70" dirty="0">
                <a:solidFill>
                  <a:schemeClr val="bg1"/>
                </a:solidFill>
              </a:rPr>
              <a:t>исполнительной власти субъекта Российской Федерации, ответственного за реализацию </a:t>
            </a:r>
            <a:r>
              <a:rPr lang="ru-RU" sz="1650" b="1" spc="-40" dirty="0">
                <a:solidFill>
                  <a:schemeClr val="bg1"/>
                </a:solidFill>
              </a:rPr>
              <a:t>соответствующей региональной программы переселения.</a:t>
            </a:r>
          </a:p>
          <a:p>
            <a:pPr indent="357188" algn="just">
              <a:lnSpc>
                <a:spcPct val="105000"/>
              </a:lnSpc>
            </a:pPr>
            <a:r>
              <a:rPr lang="ru-RU" sz="1650" b="1" spc="-40" dirty="0">
                <a:solidFill>
                  <a:schemeClr val="bg1"/>
                </a:solidFill>
              </a:rPr>
              <a:t>Подтверждением участия соотечественника в </a:t>
            </a:r>
            <a:r>
              <a:rPr lang="ru-RU" sz="1650" b="1" spc="-40" dirty="0" smtClean="0">
                <a:solidFill>
                  <a:schemeClr val="bg1"/>
                </a:solidFill>
              </a:rPr>
              <a:t>Программе </a:t>
            </a:r>
            <a:r>
              <a:rPr lang="ru-RU" sz="1650" b="1" spc="-40" dirty="0">
                <a:solidFill>
                  <a:schemeClr val="bg1"/>
                </a:solidFill>
              </a:rPr>
              <a:t>является свидетельство </a:t>
            </a:r>
            <a:r>
              <a:rPr lang="ru-RU" sz="1650" b="1" spc="-50" dirty="0">
                <a:solidFill>
                  <a:schemeClr val="bg1"/>
                </a:solidFill>
              </a:rPr>
              <a:t>участника Государственной </a:t>
            </a:r>
            <a:r>
              <a:rPr lang="ru-RU" sz="1650" b="1" spc="-50" dirty="0" smtClean="0">
                <a:solidFill>
                  <a:schemeClr val="bg1"/>
                </a:solidFill>
              </a:rPr>
              <a:t>программы, срок </a:t>
            </a:r>
            <a:r>
              <a:rPr lang="ru-RU" sz="1650" b="1" spc="-50" dirty="0">
                <a:solidFill>
                  <a:schemeClr val="bg1"/>
                </a:solidFill>
              </a:rPr>
              <a:t>действия </a:t>
            </a:r>
            <a:r>
              <a:rPr lang="ru-RU" sz="1650" b="1" spc="-50" dirty="0" smtClean="0">
                <a:solidFill>
                  <a:schemeClr val="bg1"/>
                </a:solidFill>
              </a:rPr>
              <a:t>которого </a:t>
            </a:r>
            <a:r>
              <a:rPr lang="ru-RU" sz="1650" b="1" spc="-50" dirty="0">
                <a:solidFill>
                  <a:schemeClr val="bg1"/>
                </a:solidFill>
              </a:rPr>
              <a:t>– 3 года. По истечении </a:t>
            </a:r>
            <a:r>
              <a:rPr lang="ru-RU" sz="1650" b="1" spc="-60" dirty="0">
                <a:solidFill>
                  <a:schemeClr val="bg1"/>
                </a:solidFill>
              </a:rPr>
              <a:t>этого срока соотечественник утрачивает статус участника Государственной программы, </a:t>
            </a:r>
            <a:r>
              <a:rPr lang="ru-RU" sz="1650" b="1" spc="-40" dirty="0">
                <a:solidFill>
                  <a:schemeClr val="bg1"/>
                </a:solidFill>
              </a:rPr>
              <a:t>а члены его семьи, указанные в свидетельстве, – статус членов семьи участника Государственной программы</a:t>
            </a:r>
            <a:r>
              <a:rPr lang="ru-RU" sz="1650" b="1" spc="-40" dirty="0" smtClean="0">
                <a:solidFill>
                  <a:schemeClr val="bg1"/>
                </a:solidFill>
              </a:rPr>
              <a:t>.</a:t>
            </a:r>
            <a:endParaRPr lang="ru-RU" sz="1650" b="1" spc="-4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0617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DCEBF5"/>
            </a:gs>
            <a:gs pos="8000">
              <a:srgbClr val="83A7C3"/>
            </a:gs>
            <a:gs pos="13000">
              <a:srgbClr val="768FB9"/>
            </a:gs>
            <a:gs pos="21001">
              <a:srgbClr val="83A7C3"/>
            </a:gs>
            <a:gs pos="52000">
              <a:srgbClr val="FFFFFF"/>
            </a:gs>
            <a:gs pos="56000">
              <a:srgbClr val="9C6563"/>
            </a:gs>
            <a:gs pos="58000">
              <a:srgbClr val="80302D"/>
            </a:gs>
            <a:gs pos="71001">
              <a:srgbClr val="C0524E"/>
            </a:gs>
            <a:gs pos="94000">
              <a:srgbClr val="EBDAD4"/>
            </a:gs>
            <a:gs pos="100000">
              <a:srgbClr val="55261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829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9494DC"/>
              </a:gs>
              <a:gs pos="100000">
                <a:schemeClr val="accent1"/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832" name="Rectangle 2"/>
          <p:cNvSpPr txBox="1">
            <a:spLocks noChangeArrowheads="1"/>
          </p:cNvSpPr>
          <p:nvPr/>
        </p:nvSpPr>
        <p:spPr bwMode="auto">
          <a:xfrm>
            <a:off x="94514" y="116632"/>
            <a:ext cx="8964488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ru-RU" sz="2000" b="1" spc="-40" dirty="0">
                <a:solidFill>
                  <a:schemeClr val="accent6">
                    <a:lumMod val="50000"/>
                  </a:schemeClr>
                </a:solidFill>
              </a:rPr>
              <a:t>Права участников Государственной программы и членов их семей</a:t>
            </a:r>
            <a:endParaRPr lang="ru-RU" sz="2000" b="1" i="1" spc="-40" dirty="0" smtClean="0">
              <a:solidFill>
                <a:schemeClr val="accent6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833" name="Rectangle 2"/>
          <p:cNvSpPr txBox="1">
            <a:spLocks noChangeArrowheads="1"/>
          </p:cNvSpPr>
          <p:nvPr/>
        </p:nvSpPr>
        <p:spPr bwMode="auto">
          <a:xfrm>
            <a:off x="78102" y="548680"/>
            <a:ext cx="8964488" cy="619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indent="357188" algn="just">
              <a:lnSpc>
                <a:spcPct val="114000"/>
              </a:lnSpc>
              <a:spcAft>
                <a:spcPts val="600"/>
              </a:spcAft>
            </a:pPr>
            <a:r>
              <a:rPr lang="ru-RU" sz="1700" b="1" dirty="0">
                <a:latin typeface="Arial" pitchFamily="34" charset="0"/>
                <a:cs typeface="Arial" pitchFamily="34" charset="0"/>
              </a:rPr>
              <a:t>Участник Государственной программы и члены его семьи при переселении на постоянное место жительства в Российскую Федерацию имеют право:</a:t>
            </a:r>
          </a:p>
          <a:p>
            <a:pPr indent="357188" algn="just">
              <a:lnSpc>
                <a:spcPct val="114000"/>
              </a:lnSpc>
            </a:pPr>
            <a:r>
              <a:rPr lang="ru-RU" sz="1700" b="1" dirty="0">
                <a:latin typeface="Arial" pitchFamily="34" charset="0"/>
                <a:cs typeface="Arial" pitchFamily="34" charset="0"/>
              </a:rPr>
              <a:t>а) осуществлять трудовую деятельность в качестве наёмного работника;</a:t>
            </a:r>
          </a:p>
          <a:p>
            <a:pPr indent="357188" algn="just">
              <a:lnSpc>
                <a:spcPct val="114000"/>
              </a:lnSpc>
            </a:pPr>
            <a:r>
              <a:rPr lang="ru-RU" sz="1700" b="1" dirty="0">
                <a:latin typeface="Arial" pitchFamily="34" charset="0"/>
                <a:cs typeface="Arial" pitchFamily="34" charset="0"/>
              </a:rPr>
              <a:t>б) получать </a:t>
            </a:r>
            <a:r>
              <a:rPr lang="ru-RU" sz="1700" b="1" dirty="0" smtClean="0">
                <a:latin typeface="Arial" pitchFamily="34" charset="0"/>
                <a:cs typeface="Arial" pitchFamily="34" charset="0"/>
              </a:rPr>
              <a:t>профессиональное образование, в том числе – дополнительное;</a:t>
            </a:r>
            <a:endParaRPr lang="ru-RU" sz="1700" b="1" dirty="0">
              <a:latin typeface="Arial" pitchFamily="34" charset="0"/>
              <a:cs typeface="Arial" pitchFamily="34" charset="0"/>
            </a:endParaRPr>
          </a:p>
          <a:p>
            <a:pPr indent="357188" algn="just">
              <a:lnSpc>
                <a:spcPct val="114000"/>
              </a:lnSpc>
            </a:pPr>
            <a:r>
              <a:rPr lang="ru-RU" sz="1700" b="1" spc="-20" dirty="0">
                <a:latin typeface="Arial" pitchFamily="34" charset="0"/>
                <a:cs typeface="Arial" pitchFamily="34" charset="0"/>
              </a:rPr>
              <a:t>в) заниматься инвестиционной и предпринимательской деятельностью, в </a:t>
            </a:r>
            <a:r>
              <a:rPr lang="ru-RU" sz="1700" b="1" spc="-20" dirty="0" smtClean="0">
                <a:latin typeface="Arial" pitchFamily="34" charset="0"/>
                <a:cs typeface="Arial" pitchFamily="34" charset="0"/>
              </a:rPr>
              <a:t>т. ч. </a:t>
            </a:r>
            <a:r>
              <a:rPr lang="ru-RU" sz="1700" b="1" dirty="0">
                <a:latin typeface="Arial" pitchFamily="34" charset="0"/>
                <a:cs typeface="Arial" pitchFamily="34" charset="0"/>
              </a:rPr>
              <a:t>без образования юридического лица и без создания новых рабочих мест;</a:t>
            </a:r>
          </a:p>
          <a:p>
            <a:pPr indent="357188" algn="just">
              <a:lnSpc>
                <a:spcPct val="114000"/>
              </a:lnSpc>
            </a:pPr>
            <a:r>
              <a:rPr lang="ru-RU" sz="1700" b="1" dirty="0">
                <a:latin typeface="Arial" pitchFamily="34" charset="0"/>
                <a:cs typeface="Arial" pitchFamily="34" charset="0"/>
              </a:rPr>
              <a:t>г) заниматься сельскохозяйственной деятельностью и агропромышленным производством;</a:t>
            </a:r>
          </a:p>
          <a:p>
            <a:pPr indent="357188" algn="just">
              <a:lnSpc>
                <a:spcPct val="114000"/>
              </a:lnSpc>
            </a:pPr>
            <a:r>
              <a:rPr lang="ru-RU" sz="1700" b="1" dirty="0">
                <a:latin typeface="Arial" pitchFamily="34" charset="0"/>
                <a:cs typeface="Arial" pitchFamily="34" charset="0"/>
              </a:rPr>
              <a:t>д) вести личное подсобное хозяйство;</a:t>
            </a:r>
          </a:p>
          <a:p>
            <a:pPr indent="357188" algn="just">
              <a:lnSpc>
                <a:spcPct val="114000"/>
              </a:lnSpc>
            </a:pPr>
            <a:r>
              <a:rPr lang="ru-RU" sz="1700" b="1" dirty="0">
                <a:latin typeface="Arial" pitchFamily="34" charset="0"/>
                <a:cs typeface="Arial" pitchFamily="34" charset="0"/>
              </a:rPr>
              <a:t>е) заниматься иной не запрещённой </a:t>
            </a:r>
            <a:r>
              <a:rPr lang="ru-RU" sz="1700" b="1" dirty="0" smtClean="0">
                <a:latin typeface="Arial" pitchFamily="34" charset="0"/>
                <a:cs typeface="Arial" pitchFamily="34" charset="0"/>
              </a:rPr>
              <a:t>законодательством деятельностью</a:t>
            </a:r>
            <a:r>
              <a:rPr lang="ru-RU" sz="1700" b="1" dirty="0">
                <a:latin typeface="Arial" pitchFamily="34" charset="0"/>
                <a:cs typeface="Arial" pitchFamily="34" charset="0"/>
              </a:rPr>
              <a:t>.</a:t>
            </a:r>
          </a:p>
          <a:p>
            <a:pPr indent="357188" algn="just">
              <a:lnSpc>
                <a:spcPct val="114000"/>
              </a:lnSpc>
              <a:spcBef>
                <a:spcPts val="1200"/>
              </a:spcBef>
              <a:spcAft>
                <a:spcPts val="600"/>
              </a:spcAft>
            </a:pPr>
            <a:r>
              <a:rPr lang="ru-RU" sz="1700" b="1" spc="-20" dirty="0" smtClean="0">
                <a:latin typeface="Arial" pitchFamily="34" charset="0"/>
                <a:cs typeface="Arial" pitchFamily="34" charset="0"/>
              </a:rPr>
              <a:t>Кроме указанного, переселенцы имеют право на:</a:t>
            </a:r>
            <a:endParaRPr lang="ru-RU" sz="1700" b="1" spc="-20" dirty="0" smtClean="0"/>
          </a:p>
          <a:p>
            <a:pPr lvl="0" indent="357188" algn="just">
              <a:lnSpc>
                <a:spcPct val="114000"/>
              </a:lnSpc>
              <a:tabLst>
                <a:tab pos="8786813" algn="l"/>
              </a:tabLst>
            </a:pPr>
            <a:r>
              <a:rPr lang="ru-RU" sz="1700" b="1" spc="-50" dirty="0"/>
              <a:t>а</a:t>
            </a:r>
            <a:r>
              <a:rPr lang="ru-RU" sz="1700" b="1" spc="-50" dirty="0" smtClean="0"/>
              <a:t>) освобождение </a:t>
            </a:r>
            <a:r>
              <a:rPr lang="ru-RU" sz="1700" b="1" spc="-50" dirty="0"/>
              <a:t>от уплаты таможенных платежей в соответствии с таможенным </a:t>
            </a:r>
            <a:r>
              <a:rPr lang="ru-RU" sz="1700" b="1" spc="-20" dirty="0"/>
              <a:t>законодательством Таможенного союза;</a:t>
            </a:r>
          </a:p>
          <a:p>
            <a:pPr lvl="0" indent="357188" algn="just">
              <a:lnSpc>
                <a:spcPct val="114000"/>
              </a:lnSpc>
              <a:tabLst>
                <a:tab pos="8786813" algn="l"/>
              </a:tabLst>
            </a:pPr>
            <a:r>
              <a:rPr lang="ru-RU" sz="1700" b="1" spc="-70" dirty="0"/>
              <a:t>б</a:t>
            </a:r>
            <a:r>
              <a:rPr lang="ru-RU" sz="1700" b="1" spc="-70" dirty="0" smtClean="0"/>
              <a:t>) получение </a:t>
            </a:r>
            <a:r>
              <a:rPr lang="ru-RU" sz="1700" b="1" spc="-70" dirty="0"/>
              <a:t>разрешения на временное проживание вне квот, вида на жительство, </a:t>
            </a:r>
            <a:r>
              <a:rPr lang="ru-RU" sz="1700" b="1" spc="-20" dirty="0"/>
              <a:t>а также на приобретение гражданства Российской Федерации в упрощённом </a:t>
            </a:r>
            <a:r>
              <a:rPr lang="ru-RU" sz="1700" b="1" spc="-60" dirty="0"/>
              <a:t>порядке в соответствии с законодательством Российской Федерации о гражданстве </a:t>
            </a:r>
            <a:r>
              <a:rPr lang="ru-RU" sz="1700" b="1" spc="-20" dirty="0"/>
              <a:t>Российской Федерации;</a:t>
            </a:r>
          </a:p>
          <a:p>
            <a:pPr lvl="0" indent="357188" algn="just">
              <a:lnSpc>
                <a:spcPct val="114000"/>
              </a:lnSpc>
              <a:tabLst>
                <a:tab pos="8786813" algn="l"/>
              </a:tabLst>
            </a:pPr>
            <a:r>
              <a:rPr lang="ru-RU" sz="1700" b="1" spc="-20" dirty="0"/>
              <a:t>в</a:t>
            </a:r>
            <a:r>
              <a:rPr lang="ru-RU" sz="1700" b="1" spc="-20" dirty="0" smtClean="0"/>
              <a:t>) получение </a:t>
            </a:r>
            <a:r>
              <a:rPr lang="ru-RU" sz="1700" b="1" spc="-30" dirty="0" smtClean="0"/>
              <a:t>образования (</a:t>
            </a:r>
            <a:r>
              <a:rPr lang="ru-RU" sz="1700" b="1" spc="-20" dirty="0" smtClean="0"/>
              <a:t>дошкольного</a:t>
            </a:r>
            <a:r>
              <a:rPr lang="ru-RU" sz="1700" b="1" spc="-20" dirty="0"/>
              <a:t>, </a:t>
            </a:r>
            <a:r>
              <a:rPr lang="ru-RU" sz="1700" b="1" spc="-20" dirty="0" smtClean="0"/>
              <a:t>начального, </a:t>
            </a:r>
            <a:r>
              <a:rPr lang="ru-RU" sz="1700" b="1" spc="-20" dirty="0"/>
              <a:t>основного </a:t>
            </a:r>
            <a:r>
              <a:rPr lang="ru-RU" sz="1700" b="1" spc="-20" dirty="0" smtClean="0"/>
              <a:t>и </a:t>
            </a:r>
            <a:r>
              <a:rPr lang="ru-RU" sz="1700" b="1" spc="-20" dirty="0"/>
              <a:t>среднего </a:t>
            </a:r>
            <a:r>
              <a:rPr lang="ru-RU" sz="1700" b="1" spc="-30" dirty="0" smtClean="0"/>
              <a:t>общего, </a:t>
            </a:r>
            <a:r>
              <a:rPr lang="ru-RU" sz="1700" b="1" spc="-30" dirty="0"/>
              <a:t>а также </a:t>
            </a:r>
            <a:r>
              <a:rPr lang="ru-RU" sz="1700" b="1" spc="-30" dirty="0" smtClean="0"/>
              <a:t>среднего, высшего и </a:t>
            </a:r>
            <a:r>
              <a:rPr lang="ru-RU" sz="1700" b="1" spc="-20" dirty="0" smtClean="0"/>
              <a:t>дополнительного профессионального);</a:t>
            </a:r>
            <a:endParaRPr lang="ru-RU" sz="1700" b="1" spc="-20" dirty="0"/>
          </a:p>
        </p:txBody>
      </p:sp>
    </p:spTree>
    <p:extLst>
      <p:ext uri="{BB962C8B-B14F-4D97-AF65-F5344CB8AC3E}">
        <p14:creationId xmlns="" xmlns:p14="http://schemas.microsoft.com/office/powerpoint/2010/main" val="2740367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DCEBF5"/>
            </a:gs>
            <a:gs pos="8000">
              <a:srgbClr val="83A7C3"/>
            </a:gs>
            <a:gs pos="13000">
              <a:srgbClr val="768FB9"/>
            </a:gs>
            <a:gs pos="21001">
              <a:srgbClr val="83A7C3"/>
            </a:gs>
            <a:gs pos="52000">
              <a:srgbClr val="FFFFFF"/>
            </a:gs>
            <a:gs pos="56000">
              <a:srgbClr val="9C6563"/>
            </a:gs>
            <a:gs pos="58000">
              <a:srgbClr val="80302D"/>
            </a:gs>
            <a:gs pos="71001">
              <a:srgbClr val="C0524E"/>
            </a:gs>
            <a:gs pos="94000">
              <a:srgbClr val="EBDAD4"/>
            </a:gs>
            <a:gs pos="100000">
              <a:srgbClr val="55261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829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9494DC"/>
              </a:gs>
              <a:gs pos="100000">
                <a:schemeClr val="accent1"/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832" name="Rectangle 2"/>
          <p:cNvSpPr txBox="1">
            <a:spLocks noChangeArrowheads="1"/>
          </p:cNvSpPr>
          <p:nvPr/>
        </p:nvSpPr>
        <p:spPr bwMode="auto">
          <a:xfrm>
            <a:off x="94514" y="116632"/>
            <a:ext cx="8964488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ru-RU" sz="2000" b="1" spc="-40" dirty="0">
                <a:solidFill>
                  <a:schemeClr val="accent6">
                    <a:lumMod val="50000"/>
                  </a:schemeClr>
                </a:solidFill>
              </a:rPr>
              <a:t>Права участников Государственной программы и членов их семей</a:t>
            </a:r>
            <a:endParaRPr lang="ru-RU" sz="2000" b="1" i="1" spc="-40" dirty="0" smtClean="0">
              <a:solidFill>
                <a:schemeClr val="accent6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833" name="Rectangle 2"/>
          <p:cNvSpPr txBox="1">
            <a:spLocks noChangeArrowheads="1"/>
          </p:cNvSpPr>
          <p:nvPr/>
        </p:nvSpPr>
        <p:spPr bwMode="auto">
          <a:xfrm>
            <a:off x="78102" y="548680"/>
            <a:ext cx="8964488" cy="619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indent="357188" algn="just">
              <a:lnSpc>
                <a:spcPct val="114000"/>
              </a:lnSpc>
              <a:tabLst>
                <a:tab pos="8786813" algn="l"/>
              </a:tabLst>
            </a:pPr>
            <a:r>
              <a:rPr lang="ru-RU" sz="1700" b="1" spc="-20" dirty="0"/>
              <a:t>г) получение медицинской помощи в рамках программ государственных гарантий бесплатного оказания гражданам медицинской помощи;</a:t>
            </a:r>
            <a:endParaRPr lang="ru-RU" sz="1700" b="1" spc="-40" dirty="0"/>
          </a:p>
          <a:p>
            <a:pPr lvl="0" indent="357188" algn="just">
              <a:lnSpc>
                <a:spcPct val="114000"/>
              </a:lnSpc>
              <a:tabLst>
                <a:tab pos="8786813" algn="l"/>
              </a:tabLst>
            </a:pPr>
            <a:r>
              <a:rPr lang="ru-RU" sz="1700" b="1" spc="-30" dirty="0" smtClean="0"/>
              <a:t>д) предоставление мест в учреждениях социального обслуживания населения </a:t>
            </a:r>
            <a:br>
              <a:rPr lang="ru-RU" sz="1700" b="1" spc="-30" dirty="0" smtClean="0"/>
            </a:br>
            <a:r>
              <a:rPr lang="ru-RU" sz="1700" b="1" spc="-70" dirty="0" smtClean="0"/>
              <a:t>и оказание иных услуг в сфере социального </a:t>
            </a:r>
            <a:r>
              <a:rPr lang="ru-RU" sz="1700" b="1" spc="-30" dirty="0" smtClean="0"/>
              <a:t>обслуживания граждан;</a:t>
            </a:r>
          </a:p>
          <a:p>
            <a:pPr lvl="0" indent="357188" algn="just">
              <a:lnSpc>
                <a:spcPct val="114000"/>
              </a:lnSpc>
              <a:tabLst>
                <a:tab pos="8786813" algn="l"/>
              </a:tabLst>
            </a:pPr>
            <a:r>
              <a:rPr lang="ru-RU" sz="1700" b="1" spc="-30" dirty="0" smtClean="0"/>
              <a:t>е) получение услуг в области содействия занятости населения (</a:t>
            </a:r>
            <a:r>
              <a:rPr lang="ru-RU" sz="1700" b="1" spc="-60" dirty="0" smtClean="0"/>
              <a:t>в поиске </a:t>
            </a:r>
            <a:r>
              <a:rPr lang="ru-RU" sz="1700" b="1" spc="-10" dirty="0" smtClean="0"/>
              <a:t>подходящей работы, организации профориентации граждан, трудоустройства, </a:t>
            </a:r>
            <a:r>
              <a:rPr lang="ru-RU" sz="1700" b="1" spc="-20" dirty="0" smtClean="0"/>
              <a:t>организации проведения оплачиваемых общественных работ, ярмарок вакансий </a:t>
            </a:r>
            <a:r>
              <a:rPr lang="ru-RU" sz="1700" b="1" spc="-10" dirty="0" smtClean="0"/>
              <a:t/>
            </a:r>
            <a:br>
              <a:rPr lang="ru-RU" sz="1700" b="1" spc="-10" dirty="0" smtClean="0"/>
            </a:br>
            <a:r>
              <a:rPr lang="ru-RU" sz="1700" b="1" spc="-30" dirty="0" smtClean="0"/>
              <a:t>и учебных рабочих мест, информирования о положении на рынке труда в регионе);</a:t>
            </a:r>
          </a:p>
          <a:p>
            <a:pPr lvl="0" indent="357188" algn="just">
              <a:lnSpc>
                <a:spcPct val="114000"/>
              </a:lnSpc>
              <a:tabLst>
                <a:tab pos="8786813" algn="l"/>
              </a:tabLst>
            </a:pPr>
            <a:r>
              <a:rPr lang="ru-RU" sz="1700" b="1" spc="-50" dirty="0" smtClean="0"/>
              <a:t>ж) получение за счёт средств федерального бюджета государственных гарантий </a:t>
            </a:r>
            <a:r>
              <a:rPr lang="ru-RU" sz="1700" b="1" spc="-30" dirty="0" smtClean="0"/>
              <a:t>и социальной поддержки в зависимости от выбранной территории вселения, в </a:t>
            </a:r>
            <a:r>
              <a:rPr lang="ru-RU" sz="1700" b="1" spc="-30" dirty="0" err="1" smtClean="0"/>
              <a:t>т.ч</a:t>
            </a:r>
            <a:r>
              <a:rPr lang="ru-RU" sz="1700" b="1" spc="-30" dirty="0" smtClean="0"/>
              <a:t>.:</a:t>
            </a:r>
          </a:p>
          <a:p>
            <a:pPr marL="177800" lvl="0" indent="-177800" algn="just">
              <a:lnSpc>
                <a:spcPct val="114000"/>
              </a:lnSpc>
              <a:buFont typeface="Arial" pitchFamily="34" charset="0"/>
              <a:buChar char="•"/>
              <a:tabLst>
                <a:tab pos="8786813" algn="l"/>
              </a:tabLst>
            </a:pPr>
            <a:r>
              <a:rPr lang="ru-RU" sz="1700" b="1" spc="-30" dirty="0" smtClean="0"/>
              <a:t>компенсации </a:t>
            </a:r>
            <a:r>
              <a:rPr lang="ru-RU" sz="1700" b="1" spc="-30" dirty="0"/>
              <a:t>расходов на переезд к будущему месту проживания, включая оплату проезда и провоз личных вещей;</a:t>
            </a:r>
          </a:p>
          <a:p>
            <a:pPr marL="177800" lvl="0" indent="-177800" algn="just">
              <a:lnSpc>
                <a:spcPct val="114000"/>
              </a:lnSpc>
              <a:buFont typeface="Arial" pitchFamily="34" charset="0"/>
              <a:buChar char="•"/>
              <a:tabLst>
                <a:tab pos="8786813" algn="l"/>
              </a:tabLst>
            </a:pPr>
            <a:r>
              <a:rPr lang="ru-RU" sz="1700" b="1" spc="-30" dirty="0" smtClean="0"/>
              <a:t>компенсации </a:t>
            </a:r>
            <a:r>
              <a:rPr lang="ru-RU" sz="1700" b="1" spc="-30" dirty="0"/>
              <a:t>расходов на уплату государственной пошлины за оформление </a:t>
            </a:r>
            <a:r>
              <a:rPr lang="ru-RU" sz="1700" b="1" spc="-50" dirty="0"/>
              <a:t>документов, определяющих правовой статус переселенцев на территории России, </a:t>
            </a:r>
            <a:r>
              <a:rPr lang="ru-RU" sz="1700" b="1" spc="-30" dirty="0"/>
              <a:t>а также на уплату консульского сбора и сбора в счёт возмещения фактических расходов, связанных с оформлением визы и приёмом заявления о выдаче </a:t>
            </a:r>
            <a:r>
              <a:rPr lang="ru-RU" sz="1700" b="1" spc="-30" dirty="0" smtClean="0"/>
              <a:t>РВП;</a:t>
            </a:r>
            <a:endParaRPr lang="ru-RU" sz="1700" b="1" spc="-30" dirty="0"/>
          </a:p>
          <a:p>
            <a:pPr marL="177800" lvl="0" indent="-177800" algn="just">
              <a:lnSpc>
                <a:spcPct val="114000"/>
              </a:lnSpc>
              <a:buFont typeface="Arial" pitchFamily="34" charset="0"/>
              <a:buChar char="•"/>
              <a:tabLst>
                <a:tab pos="8786813" algn="l"/>
              </a:tabLst>
            </a:pPr>
            <a:r>
              <a:rPr lang="ru-RU" sz="1700" b="1" spc="-30" dirty="0" smtClean="0"/>
              <a:t>единовременного </a:t>
            </a:r>
            <a:r>
              <a:rPr lang="ru-RU" sz="1700" b="1" spc="-30" dirty="0"/>
              <a:t>пособия на обустройство (подъёмных);</a:t>
            </a:r>
          </a:p>
          <a:p>
            <a:pPr marL="177800" lvl="0" indent="-177800" algn="just">
              <a:lnSpc>
                <a:spcPct val="114000"/>
              </a:lnSpc>
              <a:buFont typeface="Arial" pitchFamily="34" charset="0"/>
              <a:buChar char="•"/>
              <a:tabLst>
                <a:tab pos="8786813" algn="l"/>
              </a:tabLst>
            </a:pPr>
            <a:r>
              <a:rPr lang="ru-RU" sz="1700" b="1" spc="-50" dirty="0" smtClean="0"/>
              <a:t>ежемесячного </a:t>
            </a:r>
            <a:r>
              <a:rPr lang="ru-RU" sz="1700" b="1" spc="-50" dirty="0"/>
              <a:t>пособия при отсутствии дохода от трудовой, предпринимательской </a:t>
            </a:r>
            <a:r>
              <a:rPr lang="ru-RU" sz="1700" b="1" spc="-30" dirty="0"/>
              <a:t>и иной не запрещённой </a:t>
            </a:r>
            <a:r>
              <a:rPr lang="ru-RU" sz="1700" b="1" spc="-30" dirty="0" smtClean="0"/>
              <a:t>российским </a:t>
            </a:r>
            <a:r>
              <a:rPr lang="ru-RU" sz="1700" b="1" spc="-30" dirty="0"/>
              <a:t>законодательством деятельности в период </a:t>
            </a:r>
            <a:r>
              <a:rPr lang="ru-RU" sz="1700" b="1" spc="-90" dirty="0"/>
              <a:t>до дня приобретения </a:t>
            </a:r>
            <a:r>
              <a:rPr lang="ru-RU" sz="1700" b="1" spc="-90" dirty="0" smtClean="0"/>
              <a:t>российского гражданства (</a:t>
            </a:r>
            <a:r>
              <a:rPr lang="ru-RU" sz="1700" b="1" spc="-90" dirty="0"/>
              <a:t>но не более чем в течение 6 месяцев</a:t>
            </a:r>
            <a:r>
              <a:rPr lang="ru-RU" sz="1700" b="1" spc="-90" dirty="0" smtClean="0"/>
              <a:t>) – </a:t>
            </a:r>
            <a:r>
              <a:rPr lang="ru-RU" sz="1700" b="1" spc="-60" dirty="0" smtClean="0"/>
              <a:t>переселенцам </a:t>
            </a:r>
            <a:r>
              <a:rPr lang="ru-RU" sz="1700" b="1" spc="-60" dirty="0"/>
              <a:t>старше 18 лет и не достигшим пенсионного возраста</a:t>
            </a:r>
            <a:r>
              <a:rPr lang="ru-RU" sz="1700" b="1" spc="-60" dirty="0" smtClean="0"/>
              <a:t>.</a:t>
            </a:r>
            <a:endParaRPr lang="ru-RU" sz="1700" b="1" spc="-60" dirty="0"/>
          </a:p>
        </p:txBody>
      </p:sp>
    </p:spTree>
    <p:extLst>
      <p:ext uri="{BB962C8B-B14F-4D97-AF65-F5344CB8AC3E}">
        <p14:creationId xmlns="" xmlns:p14="http://schemas.microsoft.com/office/powerpoint/2010/main" val="362505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DCEBF5"/>
            </a:gs>
            <a:gs pos="8000">
              <a:srgbClr val="83A7C3"/>
            </a:gs>
            <a:gs pos="13000">
              <a:srgbClr val="768FB9"/>
            </a:gs>
            <a:gs pos="21001">
              <a:srgbClr val="83A7C3"/>
            </a:gs>
            <a:gs pos="52000">
              <a:srgbClr val="FFFFFF"/>
            </a:gs>
            <a:gs pos="56000">
              <a:srgbClr val="9C6563"/>
            </a:gs>
            <a:gs pos="58000">
              <a:srgbClr val="80302D"/>
            </a:gs>
            <a:gs pos="71001">
              <a:srgbClr val="C0524E"/>
            </a:gs>
            <a:gs pos="94000">
              <a:srgbClr val="EBDAD4"/>
            </a:gs>
            <a:gs pos="100000">
              <a:srgbClr val="55261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829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9494DC"/>
              </a:gs>
              <a:gs pos="100000">
                <a:schemeClr val="accent1"/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832" name="Rectangle 2"/>
          <p:cNvSpPr txBox="1">
            <a:spLocks noChangeArrowheads="1"/>
          </p:cNvSpPr>
          <p:nvPr/>
        </p:nvSpPr>
        <p:spPr bwMode="auto">
          <a:xfrm>
            <a:off x="94514" y="116632"/>
            <a:ext cx="8964488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ru-RU" sz="2000" b="1" spc="-40" dirty="0">
                <a:solidFill>
                  <a:schemeClr val="accent6">
                    <a:lumMod val="50000"/>
                  </a:schemeClr>
                </a:solidFill>
              </a:rPr>
              <a:t>Ответственность участников Государственной программы </a:t>
            </a:r>
            <a:r>
              <a:rPr lang="ru-RU" sz="2000" b="1" spc="-40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2000" b="1" spc="-4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000" b="1" spc="-40" dirty="0" smtClean="0">
                <a:solidFill>
                  <a:schemeClr val="accent6">
                    <a:lumMod val="50000"/>
                  </a:schemeClr>
                </a:solidFill>
              </a:rPr>
              <a:t>и </a:t>
            </a:r>
            <a:r>
              <a:rPr lang="ru-RU" sz="2000" b="1" spc="-40" dirty="0">
                <a:solidFill>
                  <a:schemeClr val="accent6">
                    <a:lumMod val="50000"/>
                  </a:schemeClr>
                </a:solidFill>
              </a:rPr>
              <a:t>членов их семей</a:t>
            </a:r>
            <a:endParaRPr lang="ru-RU" sz="2000" b="1" i="1" spc="-40" dirty="0" smtClean="0">
              <a:solidFill>
                <a:schemeClr val="accent6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833" name="Rectangle 2"/>
          <p:cNvSpPr txBox="1">
            <a:spLocks noChangeArrowheads="1"/>
          </p:cNvSpPr>
          <p:nvPr/>
        </p:nvSpPr>
        <p:spPr bwMode="auto">
          <a:xfrm>
            <a:off x="78102" y="836712"/>
            <a:ext cx="8964488" cy="5904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indent="357188" algn="just">
              <a:lnSpc>
                <a:spcPct val="107000"/>
              </a:lnSpc>
            </a:pPr>
            <a:r>
              <a:rPr lang="ru-RU" sz="1700" b="1" spc="-30" dirty="0"/>
              <a:t>Свидетельство участника Государственной программы не выдаётся, ранее </a:t>
            </a:r>
            <a:r>
              <a:rPr lang="ru-RU" sz="1700" b="1" spc="-90" dirty="0"/>
              <a:t>выданное свидетельство </a:t>
            </a:r>
            <a:r>
              <a:rPr lang="ru-RU" sz="1700" b="1" spc="-90" dirty="0" smtClean="0"/>
              <a:t>аннулируется </a:t>
            </a:r>
            <a:r>
              <a:rPr lang="ru-RU" sz="1700" b="1" spc="-90" dirty="0"/>
              <a:t>и статус участника Государственной программы </a:t>
            </a:r>
            <a:r>
              <a:rPr lang="ru-RU" sz="1700" b="1" spc="-30" dirty="0" smtClean="0"/>
              <a:t>(статус </a:t>
            </a:r>
            <a:r>
              <a:rPr lang="ru-RU" sz="1700" b="1" spc="-100" dirty="0" smtClean="0"/>
              <a:t>члена </a:t>
            </a:r>
            <a:r>
              <a:rPr lang="ru-RU" sz="1700" b="1" spc="-100" dirty="0"/>
              <a:t>семьи участника Государственной </a:t>
            </a:r>
            <a:r>
              <a:rPr lang="ru-RU" sz="1700" b="1" spc="-50" dirty="0" smtClean="0"/>
              <a:t>программы</a:t>
            </a:r>
            <a:r>
              <a:rPr lang="ru-RU" sz="1700" b="1" spc="-30" dirty="0" smtClean="0"/>
              <a:t>) </a:t>
            </a:r>
            <a:r>
              <a:rPr lang="ru-RU" sz="1700" b="1" spc="-30" dirty="0"/>
              <a:t>утрачивается в случае, если соотечественник (член его семьи):</a:t>
            </a:r>
          </a:p>
          <a:p>
            <a:pPr marL="285750" lvl="0" indent="-285750" algn="just">
              <a:lnSpc>
                <a:spcPct val="107000"/>
              </a:lnSpc>
              <a:buFont typeface="Arial" pitchFamily="34" charset="0"/>
              <a:buChar char="•"/>
            </a:pPr>
            <a:r>
              <a:rPr lang="ru-RU" sz="1700" b="1" spc="-30" dirty="0"/>
              <a:t>выступает за насильственное изменение основ конституционного строя </a:t>
            </a:r>
            <a:r>
              <a:rPr lang="ru-RU" sz="1700" b="1" spc="-30" dirty="0" smtClean="0"/>
              <a:t>России</a:t>
            </a:r>
            <a:r>
              <a:rPr lang="ru-RU" sz="1700" b="1" spc="-30" dirty="0"/>
              <a:t>, иными действиями создаёт угрозу безопасности </a:t>
            </a:r>
            <a:r>
              <a:rPr lang="ru-RU" sz="1700" b="1" spc="-30" dirty="0" smtClean="0"/>
              <a:t>России </a:t>
            </a:r>
            <a:r>
              <a:rPr lang="ru-RU" sz="1700" b="1" spc="-30" dirty="0"/>
              <a:t>или </a:t>
            </a:r>
            <a:r>
              <a:rPr lang="ru-RU" sz="1700" b="1" spc="-30" dirty="0" smtClean="0"/>
              <a:t>её граждан;</a:t>
            </a:r>
            <a:endParaRPr lang="ru-RU" sz="1700" b="1" spc="-30" dirty="0"/>
          </a:p>
          <a:p>
            <a:pPr marL="285750" lvl="0" indent="-285750" algn="just">
              <a:lnSpc>
                <a:spcPct val="107000"/>
              </a:lnSpc>
              <a:buFont typeface="Arial" pitchFamily="34" charset="0"/>
              <a:buChar char="•"/>
            </a:pPr>
            <a:r>
              <a:rPr lang="ru-RU" sz="1700" b="1" spc="-30" dirty="0"/>
              <a:t>финансирует, планирует террористические (экстремистские) акты, оказывает содействие в совершении таких актов или совершает их, а равно иными действиями поддерживает террористическую (экстремистскую) деятельность;</a:t>
            </a:r>
          </a:p>
          <a:p>
            <a:pPr marL="285750" lvl="0" indent="-285750" algn="just">
              <a:lnSpc>
                <a:spcPct val="107000"/>
              </a:lnSpc>
              <a:buFont typeface="Arial" pitchFamily="34" charset="0"/>
              <a:buChar char="•"/>
            </a:pPr>
            <a:r>
              <a:rPr lang="ru-RU" sz="1700" b="1" spc="-30" dirty="0"/>
              <a:t>в течение </a:t>
            </a:r>
            <a:r>
              <a:rPr lang="ru-RU" sz="1700" b="1" spc="-30" dirty="0" smtClean="0"/>
              <a:t>5 </a:t>
            </a:r>
            <a:r>
              <a:rPr lang="ru-RU" sz="1700" b="1" spc="-30" dirty="0"/>
              <a:t>лет, предшествовавших дню подачи заявления об участии </a:t>
            </a:r>
            <a:r>
              <a:rPr lang="ru-RU" sz="1700" b="1" spc="-30" dirty="0" smtClean="0"/>
              <a:t/>
            </a:r>
            <a:br>
              <a:rPr lang="ru-RU" sz="1700" b="1" spc="-30" dirty="0" smtClean="0"/>
            </a:br>
            <a:r>
              <a:rPr lang="ru-RU" sz="1700" b="1" spc="-30" dirty="0" smtClean="0"/>
              <a:t>в </a:t>
            </a:r>
            <a:r>
              <a:rPr lang="ru-RU" sz="1700" b="1" spc="-30" dirty="0"/>
              <a:t>Государственной программе, подвергался административному выдворению за </a:t>
            </a:r>
            <a:r>
              <a:rPr lang="ru-RU" sz="1700" b="1" spc="-60" dirty="0"/>
              <a:t>пределы </a:t>
            </a:r>
            <a:r>
              <a:rPr lang="ru-RU" sz="1700" b="1" spc="-60" dirty="0" smtClean="0"/>
              <a:t>России</a:t>
            </a:r>
            <a:r>
              <a:rPr lang="ru-RU" sz="1700" b="1" spc="-60" dirty="0"/>
              <a:t>, депортации или передавался </a:t>
            </a:r>
            <a:r>
              <a:rPr lang="ru-RU" sz="1700" b="1" spc="-60" dirty="0" smtClean="0"/>
              <a:t>Россией </a:t>
            </a:r>
            <a:r>
              <a:rPr lang="ru-RU" sz="1700" b="1" spc="-60" dirty="0"/>
              <a:t>иностранному государству </a:t>
            </a:r>
            <a:r>
              <a:rPr lang="ru-RU" sz="1700" b="1" spc="-30" dirty="0"/>
              <a:t>в соответствии с международным договором </a:t>
            </a:r>
            <a:r>
              <a:rPr lang="ru-RU" sz="1700" b="1" spc="-30" dirty="0" smtClean="0"/>
              <a:t>России </a:t>
            </a:r>
            <a:r>
              <a:rPr lang="ru-RU" sz="1700" b="1" spc="-30" dirty="0"/>
              <a:t>о </a:t>
            </a:r>
            <a:r>
              <a:rPr lang="ru-RU" sz="1700" b="1" spc="-30" dirty="0" err="1"/>
              <a:t>реадмиссии</a:t>
            </a:r>
            <a:r>
              <a:rPr lang="ru-RU" sz="1700" b="1" spc="-30" dirty="0"/>
              <a:t>;</a:t>
            </a:r>
          </a:p>
          <a:p>
            <a:pPr marL="285750" lvl="0" indent="-285750" algn="just">
              <a:lnSpc>
                <a:spcPct val="107000"/>
              </a:lnSpc>
              <a:buFont typeface="Arial" pitchFamily="34" charset="0"/>
              <a:buChar char="•"/>
            </a:pPr>
            <a:r>
              <a:rPr lang="ru-RU" sz="1700" b="1" spc="-30" dirty="0"/>
              <a:t>представляет поддельные или подложные документы либо сообщает о себе заведомо ложные сведения;</a:t>
            </a:r>
          </a:p>
          <a:p>
            <a:pPr marL="285750" lvl="0" indent="-285750" algn="just">
              <a:lnSpc>
                <a:spcPct val="107000"/>
              </a:lnSpc>
              <a:buFont typeface="Arial" pitchFamily="34" charset="0"/>
              <a:buChar char="•"/>
            </a:pPr>
            <a:r>
              <a:rPr lang="ru-RU" sz="1700" b="1" spc="-70" dirty="0"/>
              <a:t>осуждён вступившим в законную силу приговором </a:t>
            </a:r>
            <a:r>
              <a:rPr lang="ru-RU" sz="1700" b="1" spc="-70" dirty="0" smtClean="0"/>
              <a:t>российского суда за </a:t>
            </a:r>
            <a:r>
              <a:rPr lang="ru-RU" sz="1700" b="1" spc="-70" dirty="0"/>
              <a:t>совершение </a:t>
            </a:r>
            <a:r>
              <a:rPr lang="ru-RU" sz="1700" b="1" spc="-30" dirty="0"/>
              <a:t>тяжкого или особо тяжкого преступления либо преступления, рецидив которого признан опасным;</a:t>
            </a:r>
          </a:p>
          <a:p>
            <a:pPr marL="285750" lvl="0" indent="-285750" algn="just">
              <a:lnSpc>
                <a:spcPct val="107000"/>
              </a:lnSpc>
              <a:buFont typeface="Arial" pitchFamily="34" charset="0"/>
              <a:buChar char="•"/>
            </a:pPr>
            <a:r>
              <a:rPr lang="ru-RU" sz="1700" b="1" spc="-30" dirty="0"/>
              <a:t>имеет непогашенную или неснятую судимость за совершение тяжкого или особо тяжкого </a:t>
            </a:r>
            <a:r>
              <a:rPr lang="ru-RU" sz="1700" b="1" spc="-30" dirty="0" smtClean="0"/>
              <a:t>преступления на </a:t>
            </a:r>
            <a:r>
              <a:rPr lang="ru-RU" sz="1700" b="1" spc="-30" dirty="0"/>
              <a:t>территории </a:t>
            </a:r>
            <a:r>
              <a:rPr lang="ru-RU" sz="1700" b="1" spc="-30" dirty="0" smtClean="0"/>
              <a:t>России </a:t>
            </a:r>
            <a:r>
              <a:rPr lang="ru-RU" sz="1700" b="1" spc="-30" dirty="0"/>
              <a:t>либо за её пределами, признаваемого таковым в соответствии с федеральным законом</a:t>
            </a:r>
            <a:r>
              <a:rPr lang="ru-RU" sz="1700" b="1" spc="-30" dirty="0" smtClean="0"/>
              <a:t>;</a:t>
            </a:r>
            <a:endParaRPr lang="ru-RU" sz="1700" b="1" spc="-30" dirty="0"/>
          </a:p>
        </p:txBody>
      </p:sp>
    </p:spTree>
    <p:extLst>
      <p:ext uri="{BB962C8B-B14F-4D97-AF65-F5344CB8AC3E}">
        <p14:creationId xmlns="" xmlns:p14="http://schemas.microsoft.com/office/powerpoint/2010/main" val="999469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DCEBF5"/>
            </a:gs>
            <a:gs pos="8000">
              <a:srgbClr val="83A7C3"/>
            </a:gs>
            <a:gs pos="13000">
              <a:srgbClr val="768FB9"/>
            </a:gs>
            <a:gs pos="21001">
              <a:srgbClr val="83A7C3"/>
            </a:gs>
            <a:gs pos="52000">
              <a:srgbClr val="FFFFFF"/>
            </a:gs>
            <a:gs pos="56000">
              <a:srgbClr val="9C6563"/>
            </a:gs>
            <a:gs pos="58000">
              <a:srgbClr val="80302D"/>
            </a:gs>
            <a:gs pos="71001">
              <a:srgbClr val="C0524E"/>
            </a:gs>
            <a:gs pos="94000">
              <a:srgbClr val="EBDAD4"/>
            </a:gs>
            <a:gs pos="100000">
              <a:srgbClr val="55261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829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9494DC"/>
              </a:gs>
              <a:gs pos="100000">
                <a:schemeClr val="accent1"/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832" name="Rectangle 2"/>
          <p:cNvSpPr txBox="1">
            <a:spLocks noChangeArrowheads="1"/>
          </p:cNvSpPr>
          <p:nvPr/>
        </p:nvSpPr>
        <p:spPr bwMode="auto">
          <a:xfrm>
            <a:off x="94514" y="116632"/>
            <a:ext cx="8964488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ru-RU" sz="2000" b="1" spc="-40" dirty="0">
                <a:solidFill>
                  <a:schemeClr val="accent6">
                    <a:lumMod val="50000"/>
                  </a:schemeClr>
                </a:solidFill>
              </a:rPr>
              <a:t>Ответственность участников Государственной программы </a:t>
            </a:r>
            <a:r>
              <a:rPr lang="ru-RU" sz="2000" b="1" spc="-40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2000" b="1" spc="-4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000" b="1" spc="-40" dirty="0" smtClean="0">
                <a:solidFill>
                  <a:schemeClr val="accent6">
                    <a:lumMod val="50000"/>
                  </a:schemeClr>
                </a:solidFill>
              </a:rPr>
              <a:t>и </a:t>
            </a:r>
            <a:r>
              <a:rPr lang="ru-RU" sz="2000" b="1" spc="-40" dirty="0">
                <a:solidFill>
                  <a:schemeClr val="accent6">
                    <a:lumMod val="50000"/>
                  </a:schemeClr>
                </a:solidFill>
              </a:rPr>
              <a:t>членов их семей</a:t>
            </a:r>
            <a:endParaRPr lang="ru-RU" sz="2000" b="1" i="1" spc="-40" dirty="0" smtClean="0">
              <a:solidFill>
                <a:schemeClr val="accent6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833" name="Rectangle 2"/>
          <p:cNvSpPr txBox="1">
            <a:spLocks noChangeArrowheads="1"/>
          </p:cNvSpPr>
          <p:nvPr/>
        </p:nvSpPr>
        <p:spPr bwMode="auto">
          <a:xfrm>
            <a:off x="78102" y="836712"/>
            <a:ext cx="8964488" cy="5904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85750" lvl="0" indent="-285750" algn="just">
              <a:lnSpc>
                <a:spcPct val="105000"/>
              </a:lnSpc>
              <a:buFont typeface="Arial" pitchFamily="34" charset="0"/>
              <a:buChar char="•"/>
            </a:pPr>
            <a:r>
              <a:rPr lang="ru-RU" sz="1700" b="1" spc="-90" dirty="0" smtClean="0"/>
              <a:t>неоднократно (два и </a:t>
            </a:r>
            <a:r>
              <a:rPr lang="ru-RU" sz="1700" b="1" spc="-90" dirty="0"/>
              <a:t>более раза) в течение </a:t>
            </a:r>
            <a:r>
              <a:rPr lang="ru-RU" sz="1700" b="1" spc="-90" dirty="0" smtClean="0"/>
              <a:t>одного </a:t>
            </a:r>
            <a:r>
              <a:rPr lang="ru-RU" sz="1700" b="1" spc="-90" dirty="0"/>
              <a:t>года </a:t>
            </a:r>
            <a:r>
              <a:rPr lang="ru-RU" sz="1700" b="1" spc="-90" dirty="0" smtClean="0"/>
              <a:t>привлекался </a:t>
            </a:r>
            <a:br>
              <a:rPr lang="ru-RU" sz="1700" b="1" spc="-90" dirty="0" smtClean="0"/>
            </a:br>
            <a:r>
              <a:rPr lang="ru-RU" sz="1700" b="1" spc="-70" dirty="0" smtClean="0"/>
              <a:t>к </a:t>
            </a:r>
            <a:r>
              <a:rPr lang="ru-RU" sz="1700" b="1" spc="-70" dirty="0"/>
              <a:t>административной ответственности за нарушение </a:t>
            </a:r>
            <a:r>
              <a:rPr lang="ru-RU" sz="1700" b="1" spc="-70" dirty="0" smtClean="0"/>
              <a:t>российского законодательства </a:t>
            </a:r>
            <a:r>
              <a:rPr lang="ru-RU" sz="1700" b="1" spc="-30" dirty="0" smtClean="0"/>
              <a:t>в </a:t>
            </a:r>
            <a:r>
              <a:rPr lang="ru-RU" sz="1700" b="1" spc="-30" dirty="0"/>
              <a:t>части обеспечения режима пребывания (проживания) иностранных граждан </a:t>
            </a:r>
            <a:r>
              <a:rPr lang="ru-RU" sz="1700" b="1" spc="-30" dirty="0" smtClean="0"/>
              <a:t>либо </a:t>
            </a:r>
            <a:r>
              <a:rPr lang="ru-RU" sz="1700" b="1" spc="-30" dirty="0"/>
              <a:t>совершил </a:t>
            </a:r>
            <a:r>
              <a:rPr lang="ru-RU" sz="1700" b="1" spc="-30" dirty="0" smtClean="0"/>
              <a:t>административное правонарушение</a:t>
            </a:r>
            <a:r>
              <a:rPr lang="ru-RU" sz="1700" b="1" spc="-30" dirty="0"/>
              <a:t>, связанное с незаконным оборотом наркотических средств, психотропных веществ и их </a:t>
            </a:r>
            <a:r>
              <a:rPr lang="ru-RU" sz="1700" b="1" spc="-30" dirty="0" err="1" smtClean="0"/>
              <a:t>прекурсоров</a:t>
            </a:r>
            <a:r>
              <a:rPr lang="ru-RU" sz="1700" b="1" spc="-30" dirty="0" smtClean="0"/>
              <a:t>;</a:t>
            </a:r>
            <a:endParaRPr lang="ru-RU" sz="1700" b="1" spc="-30" dirty="0"/>
          </a:p>
          <a:p>
            <a:pPr marL="285750" lvl="0" indent="-285750" algn="just">
              <a:lnSpc>
                <a:spcPct val="105000"/>
              </a:lnSpc>
              <a:buFont typeface="Arial" pitchFamily="34" charset="0"/>
              <a:buChar char="•"/>
            </a:pPr>
            <a:r>
              <a:rPr lang="ru-RU" sz="1700" b="1" spc="-30" dirty="0"/>
              <a:t>выехал из </a:t>
            </a:r>
            <a:r>
              <a:rPr lang="ru-RU" sz="1700" b="1" spc="-30" dirty="0" smtClean="0"/>
              <a:t>России </a:t>
            </a:r>
            <a:r>
              <a:rPr lang="ru-RU" sz="1700" b="1" spc="-30" dirty="0"/>
              <a:t>в иностранное государство для постоянного проживания;</a:t>
            </a:r>
          </a:p>
          <a:p>
            <a:pPr marL="285750" lvl="0" indent="-285750" algn="just">
              <a:lnSpc>
                <a:spcPct val="105000"/>
              </a:lnSpc>
              <a:buFont typeface="Arial" pitchFamily="34" charset="0"/>
              <a:buChar char="•"/>
            </a:pPr>
            <a:r>
              <a:rPr lang="ru-RU" sz="1700" b="1" spc="-30" dirty="0"/>
              <a:t>находится за пределами </a:t>
            </a:r>
            <a:r>
              <a:rPr lang="ru-RU" sz="1700" b="1" spc="-30" dirty="0" smtClean="0"/>
              <a:t>России </a:t>
            </a:r>
            <a:r>
              <a:rPr lang="ru-RU" sz="1700" b="1" spc="-30" dirty="0"/>
              <a:t>более </a:t>
            </a:r>
            <a:r>
              <a:rPr lang="ru-RU" sz="1700" b="1" spc="-30" dirty="0" smtClean="0"/>
              <a:t>6 месяцев </a:t>
            </a:r>
            <a:r>
              <a:rPr lang="ru-RU" sz="1700" b="1" spc="-30" dirty="0"/>
              <a:t>после постановки на учёт </a:t>
            </a:r>
            <a:br>
              <a:rPr lang="ru-RU" sz="1700" b="1" spc="-30" dirty="0"/>
            </a:br>
            <a:r>
              <a:rPr lang="ru-RU" sz="1700" b="1" spc="-30" dirty="0"/>
              <a:t>в территориальном органе </a:t>
            </a:r>
            <a:r>
              <a:rPr lang="ru-RU" sz="1700" b="1" spc="-30" dirty="0" smtClean="0"/>
              <a:t>МВД России;</a:t>
            </a:r>
          </a:p>
          <a:p>
            <a:pPr marL="285750" lvl="0" indent="-285750" algn="just">
              <a:lnSpc>
                <a:spcPct val="105000"/>
              </a:lnSpc>
              <a:buFont typeface="Arial" pitchFamily="34" charset="0"/>
              <a:buChar char="•"/>
            </a:pPr>
            <a:r>
              <a:rPr lang="ru-RU" sz="1700" b="1" spc="-30" dirty="0"/>
              <a:t>в случае принятия </a:t>
            </a:r>
            <a:r>
              <a:rPr lang="ru-RU" sz="1700" b="1" spc="-30" dirty="0" smtClean="0"/>
              <a:t>в установленном порядке решения</a:t>
            </a:r>
            <a:r>
              <a:rPr lang="ru-RU" sz="1700" b="1" spc="-30" dirty="0"/>
              <a:t>:</a:t>
            </a:r>
          </a:p>
          <a:p>
            <a:pPr marL="623888" algn="just">
              <a:lnSpc>
                <a:spcPct val="105000"/>
              </a:lnSpc>
            </a:pPr>
            <a:r>
              <a:rPr lang="ru-RU" sz="1700" b="1" spc="-30" dirty="0" smtClean="0"/>
              <a:t>о </a:t>
            </a:r>
            <a:r>
              <a:rPr lang="ru-RU" sz="1700" b="1" spc="-30" dirty="0"/>
              <a:t>нежелательности пребывания (проживания) иностранного </a:t>
            </a:r>
            <a:r>
              <a:rPr lang="ru-RU" sz="1700" b="1" spc="-30" dirty="0" smtClean="0"/>
              <a:t>гражданина;</a:t>
            </a:r>
            <a:endParaRPr lang="ru-RU" sz="1700" b="1" spc="-30" dirty="0"/>
          </a:p>
          <a:p>
            <a:pPr marL="623888" algn="just">
              <a:lnSpc>
                <a:spcPct val="105000"/>
              </a:lnSpc>
            </a:pPr>
            <a:r>
              <a:rPr lang="ru-RU" sz="1700" b="1" spc="-30" dirty="0"/>
              <a:t>об административном выдворении иностранного </a:t>
            </a:r>
            <a:r>
              <a:rPr lang="ru-RU" sz="1700" b="1" spc="-30" dirty="0" smtClean="0"/>
              <a:t>гражданина;</a:t>
            </a:r>
            <a:endParaRPr lang="ru-RU" sz="1700" b="1" spc="-30" dirty="0"/>
          </a:p>
          <a:p>
            <a:pPr marL="623888" algn="just">
              <a:lnSpc>
                <a:spcPct val="105000"/>
              </a:lnSpc>
            </a:pPr>
            <a:r>
              <a:rPr lang="ru-RU" sz="1700" b="1" spc="-30" dirty="0"/>
              <a:t>о </a:t>
            </a:r>
            <a:r>
              <a:rPr lang="ru-RU" sz="1700" b="1" spc="-30" dirty="0" err="1"/>
              <a:t>неразрешении</a:t>
            </a:r>
            <a:r>
              <a:rPr lang="ru-RU" sz="1700" b="1" spc="-30" dirty="0"/>
              <a:t> въезда иностранного </a:t>
            </a:r>
            <a:r>
              <a:rPr lang="ru-RU" sz="1700" b="1" spc="-30" dirty="0" smtClean="0"/>
              <a:t>гражданина.</a:t>
            </a:r>
            <a:endParaRPr lang="ru-RU" sz="1700" b="1" spc="-30" dirty="0"/>
          </a:p>
          <a:p>
            <a:pPr indent="357188" algn="just">
              <a:lnSpc>
                <a:spcPct val="105000"/>
              </a:lnSpc>
              <a:spcBef>
                <a:spcPts val="1200"/>
              </a:spcBef>
            </a:pPr>
            <a:r>
              <a:rPr lang="ru-RU" sz="1700" b="1" spc="-70" dirty="0" smtClean="0"/>
              <a:t>При этом аннулирование свидетельства, </a:t>
            </a:r>
            <a:r>
              <a:rPr lang="ru-RU" sz="1700" b="1" spc="-70" dirty="0"/>
              <a:t>добровольный отказ от статуса участника </a:t>
            </a:r>
            <a:r>
              <a:rPr lang="ru-RU" sz="1700" b="1" spc="-30" dirty="0" smtClean="0"/>
              <a:t>(члена </a:t>
            </a:r>
            <a:r>
              <a:rPr lang="ru-RU" sz="1700" b="1" spc="-30" dirty="0"/>
              <a:t>семьи </a:t>
            </a:r>
            <a:r>
              <a:rPr lang="ru-RU" sz="1700" b="1" spc="-30" dirty="0" smtClean="0"/>
              <a:t>участника) </a:t>
            </a:r>
            <a:r>
              <a:rPr lang="ru-RU" sz="1700" b="1" spc="-30" dirty="0"/>
              <a:t>Государственной </a:t>
            </a:r>
            <a:r>
              <a:rPr lang="ru-RU" sz="1700" b="1" spc="-30" dirty="0" smtClean="0"/>
              <a:t>программы, </a:t>
            </a:r>
            <a:r>
              <a:rPr lang="ru-RU" sz="1700" b="1" spc="-30" dirty="0"/>
              <a:t>а также </a:t>
            </a:r>
            <a:r>
              <a:rPr lang="ru-RU" sz="1700" b="1" spc="-30" dirty="0" smtClean="0"/>
              <a:t>выезд </a:t>
            </a:r>
            <a:br>
              <a:rPr lang="ru-RU" sz="1700" b="1" spc="-30" dirty="0" smtClean="0"/>
            </a:br>
            <a:r>
              <a:rPr lang="ru-RU" sz="1700" b="1" spc="-30" dirty="0" smtClean="0"/>
              <a:t>на </a:t>
            </a:r>
            <a:r>
              <a:rPr lang="ru-RU" sz="1700" b="1" spc="-30" dirty="0"/>
              <a:t>постоянное место жительства из субъекта Российской Федерации, </a:t>
            </a:r>
            <a:r>
              <a:rPr lang="ru-RU" sz="1700" b="1" spc="-30" dirty="0" smtClean="0"/>
              <a:t>определённого свидетельством, ранее </a:t>
            </a:r>
            <a:r>
              <a:rPr lang="ru-RU" sz="1700" b="1" spc="-30" dirty="0"/>
              <a:t>чем через 3 года со дня постановки на учёт в территориальном органе МВД </a:t>
            </a:r>
            <a:r>
              <a:rPr lang="ru-RU" sz="1700" b="1" spc="-30" dirty="0" smtClean="0"/>
              <a:t>России влечёт </a:t>
            </a:r>
            <a:r>
              <a:rPr lang="ru-RU" sz="1700" b="1" spc="-30" dirty="0"/>
              <a:t>за собой взыскание понесённых государством затрат, связанных </a:t>
            </a:r>
            <a:r>
              <a:rPr lang="ru-RU" sz="1700" b="1" spc="-30" dirty="0" smtClean="0"/>
              <a:t>с </a:t>
            </a:r>
            <a:r>
              <a:rPr lang="ru-RU" sz="1700" b="1" spc="-30" dirty="0"/>
              <a:t>выплатой подъёмных, компенсацией расходов на переезд к будущему месту проживания, а также расходов, связанных </a:t>
            </a:r>
            <a:r>
              <a:rPr lang="ru-RU" sz="1700" b="1" spc="-30" dirty="0" smtClean="0"/>
              <a:t/>
            </a:r>
            <a:br>
              <a:rPr lang="ru-RU" sz="1700" b="1" spc="-30" dirty="0" smtClean="0"/>
            </a:br>
            <a:r>
              <a:rPr lang="ru-RU" sz="1700" b="1" spc="-30" dirty="0" smtClean="0"/>
              <a:t>с </a:t>
            </a:r>
            <a:r>
              <a:rPr lang="ru-RU" sz="1700" b="1" spc="-30" dirty="0"/>
              <a:t>оформлением документов, определяющих правовой статус на территории Российской Федерации</a:t>
            </a:r>
            <a:r>
              <a:rPr lang="ru-RU" sz="1700" b="1" spc="-30" dirty="0" smtClean="0"/>
              <a:t>.</a:t>
            </a:r>
            <a:endParaRPr lang="ru-RU" sz="1700" b="1" spc="-30" dirty="0"/>
          </a:p>
        </p:txBody>
      </p:sp>
    </p:spTree>
    <p:extLst>
      <p:ext uri="{BB962C8B-B14F-4D97-AF65-F5344CB8AC3E}">
        <p14:creationId xmlns="" xmlns:p14="http://schemas.microsoft.com/office/powerpoint/2010/main" val="3508813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Другая 10">
      <a:dk1>
        <a:srgbClr val="FFFFFF"/>
      </a:dk1>
      <a:lt1>
        <a:sysClr val="window" lastClr="FFFFFF"/>
      </a:lt1>
      <a:dk2>
        <a:srgbClr val="696464"/>
      </a:dk2>
      <a:lt2>
        <a:srgbClr val="E9E5DC"/>
      </a:lt2>
      <a:accent1>
        <a:srgbClr val="00B0F0"/>
      </a:accent1>
      <a:accent2>
        <a:srgbClr val="0070C0"/>
      </a:accent2>
      <a:accent3>
        <a:srgbClr val="A28E6A"/>
      </a:accent3>
      <a:accent4>
        <a:srgbClr val="956251"/>
      </a:accent4>
      <a:accent5>
        <a:srgbClr val="C9F0FF"/>
      </a:accent5>
      <a:accent6>
        <a:srgbClr val="855D5D"/>
      </a:accent6>
      <a:hlink>
        <a:srgbClr val="CC9900"/>
      </a:hlink>
      <a:folHlink>
        <a:srgbClr val="BFE4FF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5733</TotalTime>
  <Words>345</Words>
  <Application>Microsoft Office PowerPoint</Application>
  <PresentationFormat>Экран (4:3)</PresentationFormat>
  <Paragraphs>79</Paragraphs>
  <Slides>8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Оформление по умолчанию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asaksenov</dc:creator>
  <cp:lastModifiedBy>99-astepin</cp:lastModifiedBy>
  <cp:revision>280</cp:revision>
  <cp:lastPrinted>2016-11-03T07:21:55Z</cp:lastPrinted>
  <dcterms:created xsi:type="dcterms:W3CDTF">2009-05-08T06:03:08Z</dcterms:created>
  <dcterms:modified xsi:type="dcterms:W3CDTF">2016-11-21T10:25:33Z</dcterms:modified>
</cp:coreProperties>
</file>